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8" r:id="rId2"/>
    <p:sldId id="256" r:id="rId3"/>
    <p:sldId id="262" r:id="rId4"/>
    <p:sldId id="264" r:id="rId5"/>
    <p:sldId id="263" r:id="rId6"/>
    <p:sldId id="266" r:id="rId7"/>
    <p:sldId id="274" r:id="rId8"/>
    <p:sldId id="273" r:id="rId9"/>
    <p:sldId id="272" r:id="rId10"/>
    <p:sldId id="276" r:id="rId11"/>
    <p:sldId id="271" r:id="rId12"/>
    <p:sldId id="270" r:id="rId13"/>
    <p:sldId id="269"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2B0"/>
    <a:srgbClr val="234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57233" autoAdjust="0"/>
  </p:normalViewPr>
  <p:slideViewPr>
    <p:cSldViewPr snapToGrid="0" snapToObjects="1">
      <p:cViewPr varScale="1">
        <p:scale>
          <a:sx n="72" d="100"/>
          <a:sy n="72" d="100"/>
        </p:scale>
        <p:origin x="1134"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0D2568-A5C9-4D56-9128-D1B73CAE7E7B}" type="doc">
      <dgm:prSet loTypeId="urn:microsoft.com/office/officeart/2005/8/layout/pyramid2" loCatId="pyramid" qsTypeId="urn:microsoft.com/office/officeart/2005/8/quickstyle/simple1" qsCatId="simple" csTypeId="urn:microsoft.com/office/officeart/2005/8/colors/accent1_2" csCatId="accent1" phldr="1"/>
      <dgm:spPr/>
    </dgm:pt>
    <dgm:pt modelId="{D22F2DE4-23D9-4265-91C1-8EE2D0B89688}">
      <dgm:prSet phldrT="[Text]"/>
      <dgm:spPr/>
      <dgm:t>
        <a:bodyPr/>
        <a:lstStyle/>
        <a:p>
          <a:r>
            <a:rPr lang="en-US" dirty="0"/>
            <a:t>Skill</a:t>
          </a:r>
        </a:p>
      </dgm:t>
    </dgm:pt>
    <dgm:pt modelId="{C190EEC9-AB03-420E-A601-A6C0EFD4E795}" type="parTrans" cxnId="{BD66EC0D-F064-452F-8AFE-366941A6CC0A}">
      <dgm:prSet/>
      <dgm:spPr/>
      <dgm:t>
        <a:bodyPr/>
        <a:lstStyle/>
        <a:p>
          <a:endParaRPr lang="en-US"/>
        </a:p>
      </dgm:t>
    </dgm:pt>
    <dgm:pt modelId="{9E3B57D8-DB31-4E38-961F-169A6E7B3993}" type="sibTrans" cxnId="{BD66EC0D-F064-452F-8AFE-366941A6CC0A}">
      <dgm:prSet/>
      <dgm:spPr/>
      <dgm:t>
        <a:bodyPr/>
        <a:lstStyle/>
        <a:p>
          <a:endParaRPr lang="en-US"/>
        </a:p>
      </dgm:t>
    </dgm:pt>
    <dgm:pt modelId="{CD72E5D3-0CA8-472A-B9F5-4795C96690AF}">
      <dgm:prSet phldrT="[Text]"/>
      <dgm:spPr/>
      <dgm:t>
        <a:bodyPr/>
        <a:lstStyle/>
        <a:p>
          <a:r>
            <a:rPr lang="en-US" dirty="0"/>
            <a:t>Knowledge</a:t>
          </a:r>
        </a:p>
      </dgm:t>
    </dgm:pt>
    <dgm:pt modelId="{EDE6DA5D-925C-4E2C-8DC7-EB8E9E9798EA}" type="parTrans" cxnId="{DC7CF21B-B408-42ED-849C-3609A8E7C95A}">
      <dgm:prSet/>
      <dgm:spPr/>
      <dgm:t>
        <a:bodyPr/>
        <a:lstStyle/>
        <a:p>
          <a:endParaRPr lang="en-US"/>
        </a:p>
      </dgm:t>
    </dgm:pt>
    <dgm:pt modelId="{474B033E-3C5E-4747-BE3F-3A212C115D9D}" type="sibTrans" cxnId="{DC7CF21B-B408-42ED-849C-3609A8E7C95A}">
      <dgm:prSet/>
      <dgm:spPr/>
      <dgm:t>
        <a:bodyPr/>
        <a:lstStyle/>
        <a:p>
          <a:endParaRPr lang="en-US"/>
        </a:p>
      </dgm:t>
    </dgm:pt>
    <dgm:pt modelId="{F0FA1BFD-9F97-4209-B389-C39C352DD61E}">
      <dgm:prSet phldrT="[Text]"/>
      <dgm:spPr/>
      <dgm:t>
        <a:bodyPr/>
        <a:lstStyle/>
        <a:p>
          <a:r>
            <a:rPr lang="en-US" dirty="0"/>
            <a:t>Attitude</a:t>
          </a:r>
        </a:p>
      </dgm:t>
    </dgm:pt>
    <dgm:pt modelId="{AB1030CA-7F70-480D-99AA-ED3833D249D6}" type="parTrans" cxnId="{803DBA44-8CD3-4D7D-A26F-DAEDAE52CA83}">
      <dgm:prSet/>
      <dgm:spPr/>
      <dgm:t>
        <a:bodyPr/>
        <a:lstStyle/>
        <a:p>
          <a:endParaRPr lang="en-US"/>
        </a:p>
      </dgm:t>
    </dgm:pt>
    <dgm:pt modelId="{682BD45F-838E-4742-802D-1E048106AD7E}" type="sibTrans" cxnId="{803DBA44-8CD3-4D7D-A26F-DAEDAE52CA83}">
      <dgm:prSet/>
      <dgm:spPr/>
      <dgm:t>
        <a:bodyPr/>
        <a:lstStyle/>
        <a:p>
          <a:endParaRPr lang="en-US"/>
        </a:p>
      </dgm:t>
    </dgm:pt>
    <dgm:pt modelId="{FDB94794-EFC4-40F3-93F7-3BE12D16C399}" type="pres">
      <dgm:prSet presAssocID="{A30D2568-A5C9-4D56-9128-D1B73CAE7E7B}" presName="compositeShape" presStyleCnt="0">
        <dgm:presLayoutVars>
          <dgm:dir/>
          <dgm:resizeHandles/>
        </dgm:presLayoutVars>
      </dgm:prSet>
      <dgm:spPr/>
    </dgm:pt>
    <dgm:pt modelId="{B2FD086F-DCF6-45FC-B537-95F84D3637E7}" type="pres">
      <dgm:prSet presAssocID="{A30D2568-A5C9-4D56-9128-D1B73CAE7E7B}" presName="pyramid" presStyleLbl="node1" presStyleIdx="0" presStyleCnt="1" custLinFactNeighborX="233" custLinFactNeighborY="-934"/>
      <dgm:spPr/>
    </dgm:pt>
    <dgm:pt modelId="{5387F956-5C2A-4F0D-B02A-658B2DE0023D}" type="pres">
      <dgm:prSet presAssocID="{A30D2568-A5C9-4D56-9128-D1B73CAE7E7B}" presName="theList" presStyleCnt="0"/>
      <dgm:spPr/>
    </dgm:pt>
    <dgm:pt modelId="{F64CA87A-3362-4F38-AFE7-6D71C6F85C8D}" type="pres">
      <dgm:prSet presAssocID="{D22F2DE4-23D9-4265-91C1-8EE2D0B89688}" presName="aNode" presStyleLbl="fgAcc1" presStyleIdx="0" presStyleCnt="3" custLinFactY="-27941" custLinFactNeighborX="17602" custLinFactNeighborY="-100000">
        <dgm:presLayoutVars>
          <dgm:bulletEnabled val="1"/>
        </dgm:presLayoutVars>
      </dgm:prSet>
      <dgm:spPr/>
    </dgm:pt>
    <dgm:pt modelId="{6415E26F-6AE9-46BC-9A91-2A9CBE9C2A4D}" type="pres">
      <dgm:prSet presAssocID="{D22F2DE4-23D9-4265-91C1-8EE2D0B89688}" presName="aSpace" presStyleCnt="0"/>
      <dgm:spPr/>
    </dgm:pt>
    <dgm:pt modelId="{2A6EFE0B-0876-4454-ABEC-7403C27B9F6E}" type="pres">
      <dgm:prSet presAssocID="{CD72E5D3-0CA8-472A-B9F5-4795C96690AF}" presName="aNode" presStyleLbl="fgAcc1" presStyleIdx="1" presStyleCnt="3" custLinFactY="141696" custLinFactNeighborX="75076" custLinFactNeighborY="200000">
        <dgm:presLayoutVars>
          <dgm:bulletEnabled val="1"/>
        </dgm:presLayoutVars>
      </dgm:prSet>
      <dgm:spPr/>
    </dgm:pt>
    <dgm:pt modelId="{78828378-35B0-43D6-9A09-DC702834E7C8}" type="pres">
      <dgm:prSet presAssocID="{CD72E5D3-0CA8-472A-B9F5-4795C96690AF}" presName="aSpace" presStyleCnt="0"/>
      <dgm:spPr/>
    </dgm:pt>
    <dgm:pt modelId="{7FACD880-A902-43E7-8DF3-BAF14E540903}" type="pres">
      <dgm:prSet presAssocID="{F0FA1BFD-9F97-4209-B389-C39C352DD61E}" presName="aNode" presStyleLbl="fgAcc1" presStyleIdx="2" presStyleCnt="3" custLinFactX="-74357" custLinFactY="43723" custLinFactNeighborX="-100000" custLinFactNeighborY="100000">
        <dgm:presLayoutVars>
          <dgm:bulletEnabled val="1"/>
        </dgm:presLayoutVars>
      </dgm:prSet>
      <dgm:spPr/>
    </dgm:pt>
    <dgm:pt modelId="{17A6A239-9DC4-470D-8988-207962E3A0DC}" type="pres">
      <dgm:prSet presAssocID="{F0FA1BFD-9F97-4209-B389-C39C352DD61E}" presName="aSpace" presStyleCnt="0"/>
      <dgm:spPr/>
    </dgm:pt>
  </dgm:ptLst>
  <dgm:cxnLst>
    <dgm:cxn modelId="{94E9BA01-A62E-4ED5-A105-14E5402AC805}" type="presOf" srcId="{CD72E5D3-0CA8-472A-B9F5-4795C96690AF}" destId="{2A6EFE0B-0876-4454-ABEC-7403C27B9F6E}" srcOrd="0" destOrd="0" presId="urn:microsoft.com/office/officeart/2005/8/layout/pyramid2"/>
    <dgm:cxn modelId="{BD66EC0D-F064-452F-8AFE-366941A6CC0A}" srcId="{A30D2568-A5C9-4D56-9128-D1B73CAE7E7B}" destId="{D22F2DE4-23D9-4265-91C1-8EE2D0B89688}" srcOrd="0" destOrd="0" parTransId="{C190EEC9-AB03-420E-A601-A6C0EFD4E795}" sibTransId="{9E3B57D8-DB31-4E38-961F-169A6E7B3993}"/>
    <dgm:cxn modelId="{DC7CF21B-B408-42ED-849C-3609A8E7C95A}" srcId="{A30D2568-A5C9-4D56-9128-D1B73CAE7E7B}" destId="{CD72E5D3-0CA8-472A-B9F5-4795C96690AF}" srcOrd="1" destOrd="0" parTransId="{EDE6DA5D-925C-4E2C-8DC7-EB8E9E9798EA}" sibTransId="{474B033E-3C5E-4747-BE3F-3A212C115D9D}"/>
    <dgm:cxn modelId="{803DBA44-8CD3-4D7D-A26F-DAEDAE52CA83}" srcId="{A30D2568-A5C9-4D56-9128-D1B73CAE7E7B}" destId="{F0FA1BFD-9F97-4209-B389-C39C352DD61E}" srcOrd="2" destOrd="0" parTransId="{AB1030CA-7F70-480D-99AA-ED3833D249D6}" sibTransId="{682BD45F-838E-4742-802D-1E048106AD7E}"/>
    <dgm:cxn modelId="{E39A1A9A-1E90-4145-8EA0-9CFE6E2C3FDA}" type="presOf" srcId="{F0FA1BFD-9F97-4209-B389-C39C352DD61E}" destId="{7FACD880-A902-43E7-8DF3-BAF14E540903}" srcOrd="0" destOrd="0" presId="urn:microsoft.com/office/officeart/2005/8/layout/pyramid2"/>
    <dgm:cxn modelId="{B53E32B1-F9FB-4AB0-9E97-6C727C67DB88}" type="presOf" srcId="{A30D2568-A5C9-4D56-9128-D1B73CAE7E7B}" destId="{FDB94794-EFC4-40F3-93F7-3BE12D16C399}" srcOrd="0" destOrd="0" presId="urn:microsoft.com/office/officeart/2005/8/layout/pyramid2"/>
    <dgm:cxn modelId="{C82353E3-C36C-49EF-ABD5-17CEC8CCF627}" type="presOf" srcId="{D22F2DE4-23D9-4265-91C1-8EE2D0B89688}" destId="{F64CA87A-3362-4F38-AFE7-6D71C6F85C8D}" srcOrd="0" destOrd="0" presId="urn:microsoft.com/office/officeart/2005/8/layout/pyramid2"/>
    <dgm:cxn modelId="{E5147362-F1B3-4DE1-9FC8-2EFC35101744}" type="presParOf" srcId="{FDB94794-EFC4-40F3-93F7-3BE12D16C399}" destId="{B2FD086F-DCF6-45FC-B537-95F84D3637E7}" srcOrd="0" destOrd="0" presId="urn:microsoft.com/office/officeart/2005/8/layout/pyramid2"/>
    <dgm:cxn modelId="{B204BB7A-BC19-47E2-AAEA-C174411D4877}" type="presParOf" srcId="{FDB94794-EFC4-40F3-93F7-3BE12D16C399}" destId="{5387F956-5C2A-4F0D-B02A-658B2DE0023D}" srcOrd="1" destOrd="0" presId="urn:microsoft.com/office/officeart/2005/8/layout/pyramid2"/>
    <dgm:cxn modelId="{E1A9BE5E-0D38-4E5C-98F4-8FC89059CAFD}" type="presParOf" srcId="{5387F956-5C2A-4F0D-B02A-658B2DE0023D}" destId="{F64CA87A-3362-4F38-AFE7-6D71C6F85C8D}" srcOrd="0" destOrd="0" presId="urn:microsoft.com/office/officeart/2005/8/layout/pyramid2"/>
    <dgm:cxn modelId="{DA80DDF6-DC23-4C63-9BC1-369BBF1C3DB5}" type="presParOf" srcId="{5387F956-5C2A-4F0D-B02A-658B2DE0023D}" destId="{6415E26F-6AE9-46BC-9A91-2A9CBE9C2A4D}" srcOrd="1" destOrd="0" presId="urn:microsoft.com/office/officeart/2005/8/layout/pyramid2"/>
    <dgm:cxn modelId="{48C0B3D0-9E1D-420B-99B2-3931AFDF4080}" type="presParOf" srcId="{5387F956-5C2A-4F0D-B02A-658B2DE0023D}" destId="{2A6EFE0B-0876-4454-ABEC-7403C27B9F6E}" srcOrd="2" destOrd="0" presId="urn:microsoft.com/office/officeart/2005/8/layout/pyramid2"/>
    <dgm:cxn modelId="{CBE36CC2-ECEB-495C-B30A-FAF75517E94F}" type="presParOf" srcId="{5387F956-5C2A-4F0D-B02A-658B2DE0023D}" destId="{78828378-35B0-43D6-9A09-DC702834E7C8}" srcOrd="3" destOrd="0" presId="urn:microsoft.com/office/officeart/2005/8/layout/pyramid2"/>
    <dgm:cxn modelId="{88E55097-D4A5-48F4-A9D7-BBBBB619DEDF}" type="presParOf" srcId="{5387F956-5C2A-4F0D-B02A-658B2DE0023D}" destId="{7FACD880-A902-43E7-8DF3-BAF14E540903}" srcOrd="4" destOrd="0" presId="urn:microsoft.com/office/officeart/2005/8/layout/pyramid2"/>
    <dgm:cxn modelId="{8440DD72-4394-4F3B-AD71-59172EFA54BE}" type="presParOf" srcId="{5387F956-5C2A-4F0D-B02A-658B2DE0023D}" destId="{17A6A239-9DC4-470D-8988-207962E3A0DC}" srcOrd="5"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D086F-DCF6-45FC-B537-95F84D3637E7}">
      <dsp:nvSpPr>
        <dsp:cNvPr id="0" name=""/>
        <dsp:cNvSpPr/>
      </dsp:nvSpPr>
      <dsp:spPr>
        <a:xfrm>
          <a:off x="2765919" y="0"/>
          <a:ext cx="4351338" cy="435133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CA87A-3362-4F38-AFE7-6D71C6F85C8D}">
      <dsp:nvSpPr>
        <dsp:cNvPr id="0" name=""/>
        <dsp:cNvSpPr/>
      </dsp:nvSpPr>
      <dsp:spPr>
        <a:xfrm>
          <a:off x="5429299" y="20911"/>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Skill</a:t>
          </a:r>
        </a:p>
      </dsp:txBody>
      <dsp:txXfrm>
        <a:off x="5479582" y="71194"/>
        <a:ext cx="2727803" cy="929477"/>
      </dsp:txXfrm>
    </dsp:sp>
    <dsp:sp modelId="{2A6EFE0B-0876-4454-ABEC-7403C27B9F6E}">
      <dsp:nvSpPr>
        <dsp:cNvPr id="0" name=""/>
        <dsp:cNvSpPr/>
      </dsp:nvSpPr>
      <dsp:spPr>
        <a:xfrm>
          <a:off x="7054876" y="3313310"/>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Knowledge</a:t>
          </a:r>
        </a:p>
      </dsp:txBody>
      <dsp:txXfrm>
        <a:off x="7105159" y="3363593"/>
        <a:ext cx="2727803" cy="929477"/>
      </dsp:txXfrm>
    </dsp:sp>
    <dsp:sp modelId="{7FACD880-A902-43E7-8DF3-BAF14E540903}">
      <dsp:nvSpPr>
        <dsp:cNvPr id="0" name=""/>
        <dsp:cNvSpPr/>
      </dsp:nvSpPr>
      <dsp:spPr>
        <a:xfrm>
          <a:off x="0" y="3321294"/>
          <a:ext cx="2828369" cy="10300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Attitude</a:t>
          </a:r>
        </a:p>
      </dsp:txBody>
      <dsp:txXfrm>
        <a:off x="50283" y="3371577"/>
        <a:ext cx="2727803" cy="92947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1132F-C5F2-4EFA-A9B0-0CFD2E84E1FB}" type="datetimeFigureOut">
              <a:rPr lang="en-US" smtClean="0"/>
              <a:t>4/7/2019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8643B-37A0-4451-8834-C1FFBEE00DA0}" type="slidenum">
              <a:rPr lang="en-US" smtClean="0"/>
              <a:t>‹#›</a:t>
            </a:fld>
            <a:endParaRPr lang="en-US"/>
          </a:p>
        </p:txBody>
      </p:sp>
    </p:spTree>
    <p:extLst>
      <p:ext uri="{BB962C8B-B14F-4D97-AF65-F5344CB8AC3E}">
        <p14:creationId xmlns:p14="http://schemas.microsoft.com/office/powerpoint/2010/main" val="27986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1</a:t>
            </a:fld>
            <a:endParaRPr lang="en-US"/>
          </a:p>
        </p:txBody>
      </p:sp>
    </p:spTree>
    <p:extLst>
      <p:ext uri="{BB962C8B-B14F-4D97-AF65-F5344CB8AC3E}">
        <p14:creationId xmlns:p14="http://schemas.microsoft.com/office/powerpoint/2010/main" val="306004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process as for the team – tailored for the individual </a:t>
            </a:r>
          </a:p>
        </p:txBody>
      </p:sp>
      <p:sp>
        <p:nvSpPr>
          <p:cNvPr id="4" name="Slide Number Placeholder 3"/>
          <p:cNvSpPr>
            <a:spLocks noGrp="1"/>
          </p:cNvSpPr>
          <p:nvPr>
            <p:ph type="sldNum" sz="quarter" idx="5"/>
          </p:nvPr>
        </p:nvSpPr>
        <p:spPr/>
        <p:txBody>
          <a:bodyPr/>
          <a:lstStyle/>
          <a:p>
            <a:fld id="{4D18643B-37A0-4451-8834-C1FFBEE00DA0}" type="slidenum">
              <a:rPr lang="en-US" smtClean="0"/>
              <a:t>11</a:t>
            </a:fld>
            <a:endParaRPr lang="en-US"/>
          </a:p>
        </p:txBody>
      </p:sp>
    </p:spTree>
    <p:extLst>
      <p:ext uri="{BB962C8B-B14F-4D97-AF65-F5344CB8AC3E}">
        <p14:creationId xmlns:p14="http://schemas.microsoft.com/office/powerpoint/2010/main" val="356106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Observe against common language/behavior model</a:t>
            </a:r>
          </a:p>
          <a:p>
            <a:r>
              <a:rPr lang="en-US" dirty="0"/>
              <a:t>Target – there is always a gap – either better or worse than your expectation</a:t>
            </a:r>
          </a:p>
          <a:p>
            <a:r>
              <a:rPr lang="en-US" dirty="0"/>
              <a:t>Take action – intervene to influence – does the situation need training/perf mgmt. or motivation</a:t>
            </a:r>
          </a:p>
          <a:p>
            <a:r>
              <a:rPr lang="en-US" dirty="0"/>
              <a:t>	Remember I said that attitude was important?  Motivation matters more once skill is established</a:t>
            </a:r>
          </a:p>
        </p:txBody>
      </p:sp>
      <p:sp>
        <p:nvSpPr>
          <p:cNvPr id="4" name="Slide Number Placeholder 3"/>
          <p:cNvSpPr>
            <a:spLocks noGrp="1"/>
          </p:cNvSpPr>
          <p:nvPr>
            <p:ph type="sldNum" sz="quarter" idx="5"/>
          </p:nvPr>
        </p:nvSpPr>
        <p:spPr/>
        <p:txBody>
          <a:bodyPr/>
          <a:lstStyle/>
          <a:p>
            <a:fld id="{4D18643B-37A0-4451-8834-C1FFBEE00DA0}" type="slidenum">
              <a:rPr lang="en-US" smtClean="0"/>
              <a:t>12</a:t>
            </a:fld>
            <a:endParaRPr lang="en-US"/>
          </a:p>
        </p:txBody>
      </p:sp>
    </p:spTree>
    <p:extLst>
      <p:ext uri="{BB962C8B-B14F-4D97-AF65-F5344CB8AC3E}">
        <p14:creationId xmlns:p14="http://schemas.microsoft.com/office/powerpoint/2010/main" val="3676923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going to discuss using numbers to manage people.  However, more than just distinguishing if a store or salesperson met their goal or not, we want to analyze the data to determine why they missed their goal and establish an improvement plan to get better results.</a:t>
            </a:r>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13</a:t>
            </a:fld>
            <a:endParaRPr lang="en-US"/>
          </a:p>
        </p:txBody>
      </p:sp>
    </p:spTree>
    <p:extLst>
      <p:ext uri="{BB962C8B-B14F-4D97-AF65-F5344CB8AC3E}">
        <p14:creationId xmlns:p14="http://schemas.microsoft.com/office/powerpoint/2010/main" val="294526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14</a:t>
            </a:fld>
            <a:endParaRPr lang="en-US"/>
          </a:p>
        </p:txBody>
      </p:sp>
    </p:spTree>
    <p:extLst>
      <p:ext uri="{BB962C8B-B14F-4D97-AF65-F5344CB8AC3E}">
        <p14:creationId xmlns:p14="http://schemas.microsoft.com/office/powerpoint/2010/main" val="132271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performance, which is most important; skill,</a:t>
            </a:r>
            <a:r>
              <a:rPr lang="en-US" baseline="0" dirty="0"/>
              <a:t> knowledge or attitude?</a:t>
            </a:r>
          </a:p>
          <a:p>
            <a:r>
              <a:rPr lang="en-US" baseline="0" dirty="0"/>
              <a:t>	lets consider a scenario.  You have a medical condition.  Not terminal but serious enough that you need to see a doctor.  So, being a good consumer, you choose three practitioners who work in the field.  First doctor has great attitude.  They slept in a Holiday Inn last night.  Second knows everything about the procedure but never did one.  Third is a crusty cuss with a poor bedside manner but who’s done your procedure 1000 times without incident and 100% success rate.  Which would you prefer?</a:t>
            </a:r>
          </a:p>
          <a:p>
            <a:endParaRPr lang="en-US" baseline="0" dirty="0"/>
          </a:p>
          <a:p>
            <a:r>
              <a:rPr lang="en-US" baseline="0" dirty="0"/>
              <a:t>Of course!  You want the skilled person.  This is where many SM make a mistake is that they emphasize attitude over skill.  They’re both important, I’m not saying attitude isn’t.  However, our focus as SM’s is to increase our team’s capacity to perform and often that means improving their skill.</a:t>
            </a:r>
          </a:p>
          <a:p>
            <a:endParaRPr lang="en-US" baseline="0" dirty="0"/>
          </a:p>
          <a:p>
            <a:r>
              <a:rPr lang="en-US" baseline="0" dirty="0"/>
              <a:t>So the next question is, is selling jewelry a talent/gift or a skill?  Agreed, some people are gifted with traits that make them better salesperson, however, everyone can learn to be more persuasive if we teach them how.  </a:t>
            </a:r>
          </a:p>
          <a:p>
            <a:endParaRPr lang="en-US" baseline="0" dirty="0"/>
          </a:p>
          <a:p>
            <a:r>
              <a:rPr lang="en-US" baseline="0" dirty="0"/>
              <a:t>The question is, “how do I teach them and more importantly, once the training is complete how do I determine what stuck and what didn’t?”</a:t>
            </a:r>
            <a:endParaRPr lang="en-US" dirty="0"/>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2</a:t>
            </a:fld>
            <a:endParaRPr lang="en-US"/>
          </a:p>
        </p:txBody>
      </p:sp>
    </p:spTree>
    <p:extLst>
      <p:ext uri="{BB962C8B-B14F-4D97-AF65-F5344CB8AC3E}">
        <p14:creationId xmlns:p14="http://schemas.microsoft.com/office/powerpoint/2010/main" val="293017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going to discuss using numbers to manage people.  However, more than just distinguishing if a store or salesperson met their goal or not, we want to analyze the data to determine why they missed their goal and establish an improvement plan to get better results.</a:t>
            </a:r>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3</a:t>
            </a:fld>
            <a:endParaRPr lang="en-US"/>
          </a:p>
        </p:txBody>
      </p:sp>
    </p:spTree>
    <p:extLst>
      <p:ext uri="{BB962C8B-B14F-4D97-AF65-F5344CB8AC3E}">
        <p14:creationId xmlns:p14="http://schemas.microsoft.com/office/powerpoint/2010/main" val="18744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are KPIs? Measurable</a:t>
            </a:r>
            <a:r>
              <a:rPr lang="en-US" baseline="0" dirty="0"/>
              <a:t> values that demonstrate progress toward business objectives – for us, Numbers that indicate the behaviors that produce them – </a:t>
            </a:r>
          </a:p>
          <a:p>
            <a:pPr marL="628650" lvl="1" indent="-171450">
              <a:buFont typeface="Arial" panose="020B0604020202020204" pitchFamily="34" charset="0"/>
              <a:buChar char="•"/>
            </a:pPr>
            <a:r>
              <a:rPr lang="en-US" baseline="0" dirty="0"/>
              <a:t>Finance – these numbers can indicate if a company is headed toward profitability</a:t>
            </a:r>
          </a:p>
          <a:p>
            <a:pPr marL="628650" lvl="1" indent="-171450">
              <a:buFont typeface="Arial" panose="020B0604020202020204" pitchFamily="34" charset="0"/>
              <a:buChar char="•"/>
            </a:pPr>
            <a:r>
              <a:rPr lang="en-US" baseline="0" dirty="0"/>
              <a:t>Shop – these numbers can indicate the shop’s efficiency and/or proficiency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In departments like finance or your shop – you set KPIs to  mark progress or initiate action.  For instance – </a:t>
            </a:r>
          </a:p>
          <a:p>
            <a:pPr marL="628650" lvl="1" indent="-171450">
              <a:buFont typeface="Arial" panose="020B0604020202020204" pitchFamily="34" charset="0"/>
              <a:buChar char="•"/>
            </a:pPr>
            <a:r>
              <a:rPr lang="en-US" baseline="0" dirty="0"/>
              <a:t>If you want to make 10% net profit at the end of the year and your GP is 50% - your expense ratio cannot exceed 40% of sales volume.  This can be adjusted for the seasonality of sales so it may be different from month to month, however, the principle remains.  If expenses exceed more than 40% of revenue – the company has to take action to either stimulate sales, increase margin or reduce expense.  In this example, expense ratio is an indicator of the company’s performance around expense management </a:t>
            </a:r>
          </a:p>
          <a:p>
            <a:pPr marL="628650" lvl="1" indent="-171450">
              <a:buFont typeface="Arial" panose="020B0604020202020204" pitchFamily="34" charset="0"/>
              <a:buChar char="•"/>
            </a:pPr>
            <a:r>
              <a:rPr lang="en-US" baseline="0" dirty="0"/>
              <a:t>The same is true for sales – </a:t>
            </a:r>
            <a:r>
              <a:rPr lang="en-US" sz="2400" b="1" u="sng" baseline="0" dirty="0"/>
              <a:t>we want a method to help prioritize and isolate the activities that are most likely to produce the result we want which are more sales.  But where to start?  It’s a complex process</a:t>
            </a:r>
          </a:p>
          <a:p>
            <a:pPr marL="171450" lvl="0" indent="-171450">
              <a:buFont typeface="Arial" panose="020B0604020202020204" pitchFamily="34" charset="0"/>
              <a:buChar char="•"/>
            </a:pPr>
            <a:r>
              <a:rPr lang="en-US" sz="2400" b="0" u="none" baseline="0" dirty="0"/>
              <a:t>Evidence –combine report review with actual observation – take action with confirmation – this process is directional not absolute</a:t>
            </a:r>
            <a:endParaRPr lang="en-US" sz="2400" b="0" u="none" dirty="0"/>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4</a:t>
            </a:fld>
            <a:endParaRPr lang="en-US"/>
          </a:p>
        </p:txBody>
      </p:sp>
    </p:spTree>
    <p:extLst>
      <p:ext uri="{BB962C8B-B14F-4D97-AF65-F5344CB8AC3E}">
        <p14:creationId xmlns:p14="http://schemas.microsoft.com/office/powerpoint/2010/main" val="220949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define performance first – Behavior – outcome - timeframe</a:t>
            </a:r>
          </a:p>
          <a:p>
            <a:endParaRPr lang="en-US" dirty="0"/>
          </a:p>
          <a:p>
            <a:r>
              <a:rPr lang="en-US" dirty="0"/>
              <a:t>It’s impossible</a:t>
            </a:r>
            <a:r>
              <a:rPr lang="en-US" baseline="0" dirty="0"/>
              <a:t> to teach/learn it all at once – Have to break it down into bite sized pieces</a:t>
            </a:r>
          </a:p>
          <a:p>
            <a:r>
              <a:rPr lang="en-US" baseline="0" dirty="0"/>
              <a:t>Experienced people – identify/prioritize where to spend time/effort</a:t>
            </a:r>
            <a:endParaRPr lang="en-US" dirty="0"/>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5</a:t>
            </a:fld>
            <a:endParaRPr lang="en-US"/>
          </a:p>
        </p:txBody>
      </p:sp>
    </p:spTree>
    <p:extLst>
      <p:ext uri="{BB962C8B-B14F-4D97-AF65-F5344CB8AC3E}">
        <p14:creationId xmlns:p14="http://schemas.microsoft.com/office/powerpoint/2010/main" val="420251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step #1 was to break down complex processes into their component parts.  This is my example for the sales department.  You can also do the same thing with every other department.  </a:t>
            </a:r>
          </a:p>
          <a:p>
            <a:endParaRPr lang="en-US" dirty="0"/>
          </a:p>
          <a:p>
            <a:r>
              <a:rPr lang="en-US" dirty="0"/>
              <a:t>For the shop it may look like:</a:t>
            </a:r>
          </a:p>
          <a:p>
            <a:r>
              <a:rPr lang="en-US" dirty="0"/>
              <a:t>	Preparation – job pre-inspection – repair work – stone setting – finishing/polishing – job final inspection – administration – on time completion</a:t>
            </a:r>
          </a:p>
          <a:p>
            <a:endParaRPr lang="en-US" dirty="0"/>
          </a:p>
          <a:p>
            <a:r>
              <a:rPr lang="en-US" dirty="0"/>
              <a:t>The point of this step is that we can isolate each one of these as an observable part of the process.  We can SEE when the associate Greets then Shows Merchandise, etc. Based on this, we can evaluate which steps are performed well and which ones need additional attention.</a:t>
            </a:r>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6</a:t>
            </a:fld>
            <a:endParaRPr lang="en-US"/>
          </a:p>
        </p:txBody>
      </p:sp>
    </p:spTree>
    <p:extLst>
      <p:ext uri="{BB962C8B-B14F-4D97-AF65-F5344CB8AC3E}">
        <p14:creationId xmlns:p14="http://schemas.microsoft.com/office/powerpoint/2010/main" val="41788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but we do this with each step of the sales process; define 4-5-6 best practices within each step so we establish our minimum standards of performance for them.</a:t>
            </a:r>
          </a:p>
          <a:p>
            <a:endParaRPr lang="en-US" dirty="0"/>
          </a:p>
        </p:txBody>
      </p:sp>
      <p:sp>
        <p:nvSpPr>
          <p:cNvPr id="4" name="Slide Number Placeholder 3"/>
          <p:cNvSpPr>
            <a:spLocks noGrp="1"/>
          </p:cNvSpPr>
          <p:nvPr>
            <p:ph type="sldNum" sz="quarter" idx="5"/>
          </p:nvPr>
        </p:nvSpPr>
        <p:spPr/>
        <p:txBody>
          <a:bodyPr/>
          <a:lstStyle/>
          <a:p>
            <a:fld id="{4D18643B-37A0-4451-8834-C1FFBEE00DA0}" type="slidenum">
              <a:rPr lang="en-US" smtClean="0"/>
              <a:t>7</a:t>
            </a:fld>
            <a:endParaRPr lang="en-US"/>
          </a:p>
        </p:txBody>
      </p:sp>
    </p:spTree>
    <p:extLst>
      <p:ext uri="{BB962C8B-B14F-4D97-AF65-F5344CB8AC3E}">
        <p14:creationId xmlns:p14="http://schemas.microsoft.com/office/powerpoint/2010/main" val="382897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sales is the most important outcome to focus on.  </a:t>
            </a:r>
          </a:p>
          <a:p>
            <a:endParaRPr lang="en-US" dirty="0"/>
          </a:p>
          <a:p>
            <a:r>
              <a:rPr lang="en-US" dirty="0"/>
              <a:t>However, we can’t manage sales.  Only the behaviors that produce them.  This chart shows which numbers we might review for clues about how to improve store or associate performance.</a:t>
            </a:r>
          </a:p>
        </p:txBody>
      </p:sp>
      <p:sp>
        <p:nvSpPr>
          <p:cNvPr id="4" name="Slide Number Placeholder 3"/>
          <p:cNvSpPr>
            <a:spLocks noGrp="1"/>
          </p:cNvSpPr>
          <p:nvPr>
            <p:ph type="sldNum" sz="quarter" idx="5"/>
          </p:nvPr>
        </p:nvSpPr>
        <p:spPr/>
        <p:txBody>
          <a:bodyPr/>
          <a:lstStyle/>
          <a:p>
            <a:fld id="{4D18643B-37A0-4451-8834-C1FFBEE00DA0}" type="slidenum">
              <a:rPr lang="en-US" smtClean="0"/>
              <a:t>8</a:t>
            </a:fld>
            <a:endParaRPr lang="en-US"/>
          </a:p>
        </p:txBody>
      </p:sp>
    </p:spTree>
    <p:extLst>
      <p:ext uri="{BB962C8B-B14F-4D97-AF65-F5344CB8AC3E}">
        <p14:creationId xmlns:p14="http://schemas.microsoft.com/office/powerpoint/2010/main" val="97277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behaviors – aggregate of all skills and areas for development – usually represents highest leverage opportunity</a:t>
            </a:r>
          </a:p>
          <a:p>
            <a:endParaRPr lang="en-US" dirty="0"/>
          </a:p>
          <a:p>
            <a:r>
              <a:rPr lang="en-US" dirty="0"/>
              <a:t>Identify gaps – daily review – determine goal and behaviors</a:t>
            </a:r>
          </a:p>
          <a:p>
            <a:endParaRPr lang="en-US" dirty="0"/>
          </a:p>
          <a:p>
            <a:r>
              <a:rPr lang="en-US" dirty="0"/>
              <a:t>Goal of this activity is to get the team mission-focused every day – SMEAC – situation, mission, execution, administration, command</a:t>
            </a:r>
          </a:p>
        </p:txBody>
      </p:sp>
      <p:sp>
        <p:nvSpPr>
          <p:cNvPr id="4" name="Slide Number Placeholder 3"/>
          <p:cNvSpPr>
            <a:spLocks noGrp="1"/>
          </p:cNvSpPr>
          <p:nvPr>
            <p:ph type="sldNum" sz="quarter" idx="5"/>
          </p:nvPr>
        </p:nvSpPr>
        <p:spPr/>
        <p:txBody>
          <a:bodyPr/>
          <a:lstStyle/>
          <a:p>
            <a:fld id="{4D18643B-37A0-4451-8834-C1FFBEE00DA0}" type="slidenum">
              <a:rPr lang="en-US" smtClean="0"/>
              <a:t>9</a:t>
            </a:fld>
            <a:endParaRPr lang="en-US"/>
          </a:p>
        </p:txBody>
      </p:sp>
    </p:spTree>
    <p:extLst>
      <p:ext uri="{BB962C8B-B14F-4D97-AF65-F5344CB8AC3E}">
        <p14:creationId xmlns:p14="http://schemas.microsoft.com/office/powerpoint/2010/main" val="3467855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7A169-0FD6-6040-8EB1-604C22DA80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B006F-95EF-B944-A351-74D01C926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F9175-BC75-C043-B50C-10D52567AB84}"/>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9B22B569-9666-FC44-991D-13FE430E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B7AE3-61FF-2A4D-9B0E-E3DA86550770}"/>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213020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E053C-6733-1143-A6E2-4835E522AA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05B2EE-960E-3847-98F3-E31B6FA905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7FA64-8382-9746-B0BA-E761B3854D2E}"/>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17635298-2767-7947-95AC-EC34F33C0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8B1A1-545D-D34C-AA2E-96EEC71ACD74}"/>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345680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9B098-AE83-F847-9F54-4A64AC2E9D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B5337-4C9D-FA48-8300-74B9BFAC80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B853D-3015-9149-B538-3B32792CE2DC}"/>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9F5F6C57-851A-2D4F-9FF7-CEA5C40CE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40E38-615E-4F49-AABE-8072C1226E76}"/>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176796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647D2-AAE2-154C-955C-CF024E1108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C70F2-FB2B-B947-952F-C1ED8F9E8E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B1E9B-7356-DF44-AAF2-B3A70C6630DB}"/>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AC69B672-4591-D648-8AC4-63520AC8C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7288C-2BB3-2441-847F-F1394543D018}"/>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262291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61B5-1DB3-AA47-9B88-B4A869D8E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F1B9BC-37C3-0F4E-8F6C-130856348E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585AFF-1DAE-794C-88DE-0B87685E5C6A}"/>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0A8A3D69-C0AF-AC4B-B770-C99ABCC76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AC2BF-5EB6-9D48-9CFF-5081CDB519CE}"/>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145111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A764-0B19-244E-90E7-54A6E70CC2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3A1B-FE3A-EC43-AB0B-597DABAD57F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00F622-5502-9845-A22C-18ADA296E6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004953-2FB8-994D-BBA5-9ECBF170C5D2}"/>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6" name="Footer Placeholder 5">
            <a:extLst>
              <a:ext uri="{FF2B5EF4-FFF2-40B4-BE49-F238E27FC236}">
                <a16:creationId xmlns:a16="http://schemas.microsoft.com/office/drawing/2014/main" id="{6242F570-7BD8-C541-9142-FA8A4AE94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68F70-10D2-7940-A2FF-E97EA78164F9}"/>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337765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FB53C-2DF6-A347-8C08-C70E4F7AAB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B0AD73-F413-164D-BDE1-64F8193C1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20ED27-3000-C24B-BBEC-6EB2F29DFD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943AE-7D4F-8449-A735-570C808AE9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41E159-082E-7948-B73F-F4CBB4F367F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B21DF2-5941-5748-BBB2-FCA2FF42CC0B}"/>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8" name="Footer Placeholder 7">
            <a:extLst>
              <a:ext uri="{FF2B5EF4-FFF2-40B4-BE49-F238E27FC236}">
                <a16:creationId xmlns:a16="http://schemas.microsoft.com/office/drawing/2014/main" id="{403F22DC-6E57-4A41-9F05-88BE98F7F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D6AE14-3A54-E446-A86E-87E220BDDFFA}"/>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345179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D115A-97EF-3544-BB08-5BEEC6AB0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A85586-9CDD-4948-9254-89006617D00E}"/>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4" name="Footer Placeholder 3">
            <a:extLst>
              <a:ext uri="{FF2B5EF4-FFF2-40B4-BE49-F238E27FC236}">
                <a16:creationId xmlns:a16="http://schemas.microsoft.com/office/drawing/2014/main" id="{C0DAAAEC-DA2B-9F47-8BA1-E2C6D1A74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CB788-276F-8F49-86B0-A8F5D3179402}"/>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122575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B0C0C0-85D0-CB44-8E62-1CD7E123881D}"/>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3" name="Footer Placeholder 2">
            <a:extLst>
              <a:ext uri="{FF2B5EF4-FFF2-40B4-BE49-F238E27FC236}">
                <a16:creationId xmlns:a16="http://schemas.microsoft.com/office/drawing/2014/main" id="{26084E41-D70D-D447-80B1-9517871503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95910-BC26-1F42-B7A2-681B8D77AA4F}"/>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2855223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ECE8-B3A6-5545-BE59-60BCA08A7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E59D0-BE22-C94A-A3C3-9932B80DEE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D1A9AF-3FE4-334F-98E4-10F4E1CFBC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6EF798-CB8C-FC45-9361-FFD5ABA59417}"/>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6" name="Footer Placeholder 5">
            <a:extLst>
              <a:ext uri="{FF2B5EF4-FFF2-40B4-BE49-F238E27FC236}">
                <a16:creationId xmlns:a16="http://schemas.microsoft.com/office/drawing/2014/main" id="{9C22879C-BA82-1240-BA05-A48452664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368A4-9F5D-9C4E-9F76-E3E1D50FD5ED}"/>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302277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0BE5-B3E9-FA4C-99B7-95D99821A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4F2FC-7F74-6644-92C3-8B1E09CFB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C508D3-036D-364B-BCBF-0013B47226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148BDD-6834-3648-964C-53CD97492106}"/>
              </a:ext>
            </a:extLst>
          </p:cNvPr>
          <p:cNvSpPr>
            <a:spLocks noGrp="1"/>
          </p:cNvSpPr>
          <p:nvPr>
            <p:ph type="dt" sz="half" idx="10"/>
          </p:nvPr>
        </p:nvSpPr>
        <p:spPr/>
        <p:txBody>
          <a:bodyPr/>
          <a:lstStyle/>
          <a:p>
            <a:fld id="{101BF653-923C-1C47-9BF5-678C08EEC65B}" type="datetimeFigureOut">
              <a:rPr lang="en-US" smtClean="0"/>
              <a:t>4/7/2019</a:t>
            </a:fld>
            <a:endParaRPr lang="en-US"/>
          </a:p>
        </p:txBody>
      </p:sp>
      <p:sp>
        <p:nvSpPr>
          <p:cNvPr id="6" name="Footer Placeholder 5">
            <a:extLst>
              <a:ext uri="{FF2B5EF4-FFF2-40B4-BE49-F238E27FC236}">
                <a16:creationId xmlns:a16="http://schemas.microsoft.com/office/drawing/2014/main" id="{EC83E3B6-79DB-3749-83DC-2A8C3613A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1B51B-78D7-C845-B441-8331525F0779}"/>
              </a:ext>
            </a:extLst>
          </p:cNvPr>
          <p:cNvSpPr>
            <a:spLocks noGrp="1"/>
          </p:cNvSpPr>
          <p:nvPr>
            <p:ph type="sldNum" sz="quarter" idx="12"/>
          </p:nvPr>
        </p:nvSpPr>
        <p:spPr/>
        <p:txBody>
          <a:bodyPr/>
          <a:lstStyle/>
          <a:p>
            <a:fld id="{1377B4A4-27AE-894A-8994-4DB1AE94EEBB}" type="slidenum">
              <a:rPr lang="en-US" smtClean="0"/>
              <a:t>‹#›</a:t>
            </a:fld>
            <a:endParaRPr lang="en-US"/>
          </a:p>
        </p:txBody>
      </p:sp>
    </p:spTree>
    <p:extLst>
      <p:ext uri="{BB962C8B-B14F-4D97-AF65-F5344CB8AC3E}">
        <p14:creationId xmlns:p14="http://schemas.microsoft.com/office/powerpoint/2010/main" val="66095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F02B96-0719-D54B-BBA7-70CA53A29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5EE275-D8BB-2A42-B2C0-6E5B01F5A4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A92A5-98B5-A149-9AB0-CCE1C51C10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BF653-923C-1C47-9BF5-678C08EEC65B}" type="datetimeFigureOut">
              <a:rPr lang="en-US" smtClean="0"/>
              <a:t>4/7/2019</a:t>
            </a:fld>
            <a:endParaRPr lang="en-US"/>
          </a:p>
        </p:txBody>
      </p:sp>
      <p:sp>
        <p:nvSpPr>
          <p:cNvPr id="5" name="Footer Placeholder 4">
            <a:extLst>
              <a:ext uri="{FF2B5EF4-FFF2-40B4-BE49-F238E27FC236}">
                <a16:creationId xmlns:a16="http://schemas.microsoft.com/office/drawing/2014/main" id="{563377C2-73E3-5244-BA19-55CD9B99A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050DFD-5485-4844-9F80-B5650FD5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7B4A4-27AE-894A-8994-4DB1AE94EEBB}" type="slidenum">
              <a:rPr lang="en-US" smtClean="0"/>
              <a:t>‹#›</a:t>
            </a:fld>
            <a:endParaRPr lang="en-US"/>
          </a:p>
        </p:txBody>
      </p:sp>
    </p:spTree>
    <p:extLst>
      <p:ext uri="{BB962C8B-B14F-4D97-AF65-F5344CB8AC3E}">
        <p14:creationId xmlns:p14="http://schemas.microsoft.com/office/powerpoint/2010/main" val="287869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0DF8-76C2-0E4E-B8AD-8024469DA08C}"/>
              </a:ext>
            </a:extLst>
          </p:cNvPr>
          <p:cNvSpPr>
            <a:spLocks noGrp="1"/>
          </p:cNvSpPr>
          <p:nvPr>
            <p:ph type="title"/>
          </p:nvPr>
        </p:nvSpPr>
        <p:spPr>
          <a:xfrm>
            <a:off x="1011494" y="1900432"/>
            <a:ext cx="10515600" cy="1325563"/>
          </a:xfrm>
        </p:spPr>
        <p:txBody>
          <a:bodyPr/>
          <a:lstStyle/>
          <a:p>
            <a:pPr algn="ctr"/>
            <a:r>
              <a:rPr lang="en-US" dirty="0">
                <a:solidFill>
                  <a:schemeClr val="bg1"/>
                </a:solidFill>
              </a:rPr>
              <a:t>Managing People by the Numbers</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58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2"/>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video game&#10;&#10;Description automatically generated">
            <a:extLst>
              <a:ext uri="{FF2B5EF4-FFF2-40B4-BE49-F238E27FC236}">
                <a16:creationId xmlns:a16="http://schemas.microsoft.com/office/drawing/2014/main" id="{E70B1B2C-475B-4DC9-999B-B2C3B52AF200}"/>
              </a:ext>
            </a:extLst>
          </p:cNvPr>
          <p:cNvPicPr>
            <a:picLocks noChangeAspect="1"/>
          </p:cNvPicPr>
          <p:nvPr/>
        </p:nvPicPr>
        <p:blipFill>
          <a:blip r:embed="rId3"/>
          <a:stretch>
            <a:fillRect/>
          </a:stretch>
        </p:blipFill>
        <p:spPr>
          <a:xfrm>
            <a:off x="34413" y="0"/>
            <a:ext cx="9613170" cy="6386047"/>
          </a:xfrm>
          <a:prstGeom prst="rect">
            <a:avLst/>
          </a:prstGeom>
        </p:spPr>
      </p:pic>
    </p:spTree>
    <p:extLst>
      <p:ext uri="{BB962C8B-B14F-4D97-AF65-F5344CB8AC3E}">
        <p14:creationId xmlns:p14="http://schemas.microsoft.com/office/powerpoint/2010/main" val="3062970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F29B67EF-7295-469C-9E88-DCC733E9165F}"/>
              </a:ext>
            </a:extLst>
          </p:cNvPr>
          <p:cNvPicPr>
            <a:picLocks noChangeAspect="1"/>
          </p:cNvPicPr>
          <p:nvPr/>
        </p:nvPicPr>
        <p:blipFill>
          <a:blip r:embed="rId4"/>
          <a:stretch>
            <a:fillRect/>
          </a:stretch>
        </p:blipFill>
        <p:spPr>
          <a:xfrm>
            <a:off x="34413" y="145775"/>
            <a:ext cx="9599917" cy="6240274"/>
          </a:xfrm>
          <a:prstGeom prst="rect">
            <a:avLst/>
          </a:prstGeom>
        </p:spPr>
      </p:pic>
    </p:spTree>
    <p:extLst>
      <p:ext uri="{BB962C8B-B14F-4D97-AF65-F5344CB8AC3E}">
        <p14:creationId xmlns:p14="http://schemas.microsoft.com/office/powerpoint/2010/main" val="301805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Using the information</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545690" y="1701884"/>
            <a:ext cx="11297265"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Take a position – Daily review - what do the numbers indicate?</a:t>
            </a:r>
          </a:p>
          <a:p>
            <a:pPr marL="800100" lvl="1" indent="-342900">
              <a:buFont typeface="Arial" panose="020B0604020202020204" pitchFamily="34" charset="0"/>
              <a:buChar char="•"/>
            </a:pPr>
            <a:r>
              <a:rPr lang="en-US" sz="2400" dirty="0"/>
              <a:t>Skill?</a:t>
            </a:r>
          </a:p>
          <a:p>
            <a:pPr marL="800100" lvl="1" indent="-342900">
              <a:buFont typeface="Arial" panose="020B0604020202020204" pitchFamily="34" charset="0"/>
              <a:buChar char="•"/>
            </a:pPr>
            <a:r>
              <a:rPr lang="en-US" sz="2400" dirty="0"/>
              <a:t>Hustle?</a:t>
            </a:r>
          </a:p>
          <a:p>
            <a:pPr marL="800100" lvl="1" indent="-342900">
              <a:buFont typeface="Arial" panose="020B0604020202020204" pitchFamily="34" charset="0"/>
              <a:buChar char="•"/>
            </a:pPr>
            <a:r>
              <a:rPr lang="en-US" sz="2400" dirty="0"/>
              <a:t>Morale?</a:t>
            </a:r>
          </a:p>
          <a:p>
            <a:pPr marL="342900" indent="-342900">
              <a:buFont typeface="Arial" panose="020B0604020202020204" pitchFamily="34" charset="0"/>
              <a:buChar char="•"/>
            </a:pPr>
            <a:r>
              <a:rPr lang="en-US" sz="2400" dirty="0"/>
              <a:t>Observe activity to confirm or correct position</a:t>
            </a:r>
          </a:p>
          <a:p>
            <a:pPr marL="342900" indent="-342900">
              <a:buFont typeface="Arial" panose="020B0604020202020204" pitchFamily="34" charset="0"/>
              <a:buChar char="•"/>
            </a:pPr>
            <a:r>
              <a:rPr lang="en-US" sz="2400" dirty="0"/>
              <a:t>Target the gaps</a:t>
            </a:r>
          </a:p>
          <a:p>
            <a:pPr marL="342900" indent="-342900">
              <a:buFont typeface="Arial" panose="020B0604020202020204" pitchFamily="34" charset="0"/>
              <a:buChar char="•"/>
            </a:pPr>
            <a:r>
              <a:rPr lang="en-US" sz="2400" dirty="0"/>
              <a:t>Take action to improve</a:t>
            </a:r>
          </a:p>
          <a:p>
            <a:pPr marL="800100" lvl="1" indent="-342900">
              <a:buFont typeface="Arial" panose="020B0604020202020204" pitchFamily="34" charset="0"/>
              <a:buChar char="•"/>
            </a:pPr>
            <a:r>
              <a:rPr lang="en-US" sz="2400" dirty="0"/>
              <a:t>Training</a:t>
            </a:r>
          </a:p>
          <a:p>
            <a:pPr marL="800100" lvl="1" indent="-342900">
              <a:buFont typeface="Arial" panose="020B0604020202020204" pitchFamily="34" charset="0"/>
              <a:buChar char="•"/>
            </a:pPr>
            <a:r>
              <a:rPr lang="en-US" sz="2400" dirty="0"/>
              <a:t>Performance Management</a:t>
            </a:r>
          </a:p>
          <a:p>
            <a:pPr marL="800100" lvl="1" indent="-342900">
              <a:buFont typeface="Arial" panose="020B0604020202020204" pitchFamily="34" charset="0"/>
              <a:buChar char="•"/>
            </a:pPr>
            <a:r>
              <a:rPr lang="en-US" sz="2400" dirty="0"/>
              <a:t>Motivation</a:t>
            </a:r>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97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Closing</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447367" y="1973118"/>
            <a:ext cx="9452007"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KPIs are numbers that indicate desired behaviors</a:t>
            </a:r>
          </a:p>
          <a:p>
            <a:pPr marL="342900" indent="-342900">
              <a:buFont typeface="Arial" panose="020B0604020202020204" pitchFamily="34" charset="0"/>
              <a:buChar char="•"/>
            </a:pPr>
            <a:r>
              <a:rPr lang="en-US" sz="2400" dirty="0"/>
              <a:t>Clear expectations include behavior, outcome and timeframe</a:t>
            </a:r>
          </a:p>
          <a:p>
            <a:pPr marL="342900" indent="-342900">
              <a:buFont typeface="Arial" panose="020B0604020202020204" pitchFamily="34" charset="0"/>
              <a:buChar char="•"/>
            </a:pPr>
            <a:r>
              <a:rPr lang="en-US" sz="2400" dirty="0"/>
              <a:t>Establish common language, behaviors and outcomes for your team</a:t>
            </a:r>
          </a:p>
          <a:p>
            <a:pPr marL="342900" indent="-342900">
              <a:buFont typeface="Arial" panose="020B0604020202020204" pitchFamily="34" charset="0"/>
              <a:buChar char="•"/>
            </a:pPr>
            <a:r>
              <a:rPr lang="en-US" sz="2400" dirty="0"/>
              <a:t>Manage evidence – Data + Observation</a:t>
            </a:r>
          </a:p>
          <a:p>
            <a:pPr marL="342900" indent="-342900">
              <a:buFont typeface="Arial" panose="020B0604020202020204" pitchFamily="34" charset="0"/>
              <a:buChar char="•"/>
            </a:pPr>
            <a:r>
              <a:rPr lang="en-US" sz="2400" dirty="0"/>
              <a:t>Take action to improve or influence</a:t>
            </a:r>
          </a:p>
          <a:p>
            <a:pPr marL="800100" lvl="1" indent="-342900">
              <a:buFont typeface="Arial" panose="020B0604020202020204" pitchFamily="34" charset="0"/>
              <a:buChar char="•"/>
            </a:pPr>
            <a:r>
              <a:rPr lang="en-US" sz="2400" dirty="0"/>
              <a:t>Training – Performance Management - Motivation</a:t>
            </a:r>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52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2DC97-4E0D-4A3E-A04D-26ECCFCA2E90}"/>
              </a:ext>
            </a:extLst>
          </p:cNvPr>
          <p:cNvSpPr>
            <a:spLocks noGrp="1"/>
          </p:cNvSpPr>
          <p:nvPr>
            <p:ph type="title"/>
          </p:nvPr>
        </p:nvSpPr>
        <p:spPr/>
        <p:txBody>
          <a:bodyPr/>
          <a:lstStyle/>
          <a:p>
            <a:r>
              <a:rPr lang="en-US" dirty="0"/>
              <a:t>Contact Info</a:t>
            </a:r>
          </a:p>
        </p:txBody>
      </p:sp>
      <p:sp>
        <p:nvSpPr>
          <p:cNvPr id="4" name="Content Placeholder 3">
            <a:extLst>
              <a:ext uri="{FF2B5EF4-FFF2-40B4-BE49-F238E27FC236}">
                <a16:creationId xmlns:a16="http://schemas.microsoft.com/office/drawing/2014/main" id="{39EAE7F9-96EB-4207-9F98-9720CACDDDB7}"/>
              </a:ext>
            </a:extLst>
          </p:cNvPr>
          <p:cNvSpPr>
            <a:spLocks noGrp="1"/>
          </p:cNvSpPr>
          <p:nvPr>
            <p:ph sz="half" idx="2"/>
          </p:nvPr>
        </p:nvSpPr>
        <p:spPr>
          <a:xfrm>
            <a:off x="6076335" y="1647748"/>
            <a:ext cx="5474110" cy="4351338"/>
          </a:xfrm>
        </p:spPr>
        <p:txBody>
          <a:bodyPr/>
          <a:lstStyle/>
          <a:p>
            <a:pPr marL="0" indent="0">
              <a:buNone/>
            </a:pPr>
            <a:endParaRPr lang="en-US" dirty="0"/>
          </a:p>
          <a:p>
            <a:pPr marL="0" indent="0">
              <a:buNone/>
            </a:pPr>
            <a:r>
              <a:rPr lang="en-US" dirty="0"/>
              <a:t>Vince Rath</a:t>
            </a:r>
          </a:p>
          <a:p>
            <a:pPr marL="0" indent="0">
              <a:buNone/>
            </a:pPr>
            <a:r>
              <a:rPr lang="en-US" dirty="0"/>
              <a:t>Owner </a:t>
            </a:r>
          </a:p>
          <a:p>
            <a:pPr marL="0" indent="0">
              <a:buNone/>
            </a:pPr>
            <a:r>
              <a:rPr lang="en-US" dirty="0"/>
              <a:t>Optimum Retail Solutions, LLC</a:t>
            </a:r>
          </a:p>
          <a:p>
            <a:pPr marL="0" indent="0">
              <a:buNone/>
            </a:pPr>
            <a:r>
              <a:rPr lang="en-US" dirty="0"/>
              <a:t>vince@optimumretailsolutions.com</a:t>
            </a:r>
          </a:p>
          <a:p>
            <a:pPr marL="0" indent="0">
              <a:buNone/>
            </a:pPr>
            <a:r>
              <a:rPr lang="en-US" dirty="0"/>
              <a:t>801-907-1650</a:t>
            </a:r>
          </a:p>
          <a:p>
            <a:endParaRPr lang="en-US" dirty="0"/>
          </a:p>
        </p:txBody>
      </p:sp>
      <p:pic>
        <p:nvPicPr>
          <p:cNvPr id="11" name="Content Placeholder 9">
            <a:extLst>
              <a:ext uri="{FF2B5EF4-FFF2-40B4-BE49-F238E27FC236}">
                <a16:creationId xmlns:a16="http://schemas.microsoft.com/office/drawing/2014/main" id="{1EBED53F-3012-4DAD-AEE6-FB7B4D80448A}"/>
              </a:ext>
            </a:extLst>
          </p:cNvPr>
          <p:cNvPicPr>
            <a:picLocks noGrp="1" noChangeAspect="1"/>
          </p:cNvPicPr>
          <p:nvPr>
            <p:ph sz="half" idx="1"/>
          </p:nvPr>
        </p:nvPicPr>
        <p:blipFill>
          <a:blip r:embed="rId4"/>
          <a:stretch>
            <a:fillRect/>
          </a:stretch>
        </p:blipFill>
        <p:spPr>
          <a:xfrm>
            <a:off x="859093" y="2784373"/>
            <a:ext cx="4610100" cy="1123950"/>
          </a:xfrm>
          <a:prstGeom prst="rect">
            <a:avLst/>
          </a:prstGeom>
        </p:spPr>
      </p:pic>
    </p:spTree>
    <p:extLst>
      <p:ext uri="{BB962C8B-B14F-4D97-AF65-F5344CB8AC3E}">
        <p14:creationId xmlns:p14="http://schemas.microsoft.com/office/powerpoint/2010/main" val="2920120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Which is Most Important?</a:t>
            </a:r>
            <a:endParaRPr lang="en-US" sz="50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5">
            <a:extLst>
              <a:ext uri="{FF2B5EF4-FFF2-40B4-BE49-F238E27FC236}">
                <a16:creationId xmlns:a16="http://schemas.microsoft.com/office/drawing/2014/main" id="{22D058B8-97F8-4045-A8DD-B007FD6FD5CD}"/>
              </a:ext>
            </a:extLst>
          </p:cNvPr>
          <p:cNvGraphicFramePr>
            <a:graphicFrameLocks/>
          </p:cNvGraphicFramePr>
          <p:nvPr>
            <p:extLst>
              <p:ext uri="{D42A27DB-BD31-4B8C-83A1-F6EECF244321}">
                <p14:modId xmlns:p14="http://schemas.microsoft.com/office/powerpoint/2010/main" val="32886320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102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Objectives</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545690" y="2374490"/>
            <a:ext cx="11297265"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Explain KPI Management Philosophy</a:t>
            </a:r>
          </a:p>
          <a:p>
            <a:pPr marL="342900" indent="-342900">
              <a:buFont typeface="Arial" panose="020B0604020202020204" pitchFamily="34" charset="0"/>
              <a:buChar char="•"/>
            </a:pPr>
            <a:r>
              <a:rPr lang="en-US" sz="2400" dirty="0"/>
              <a:t>Define clear expectations – common language, behavior and outcome</a:t>
            </a:r>
          </a:p>
          <a:p>
            <a:pPr marL="342900" indent="-342900">
              <a:buFont typeface="Arial" panose="020B0604020202020204" pitchFamily="34" charset="0"/>
              <a:buChar char="•"/>
            </a:pPr>
            <a:r>
              <a:rPr lang="en-US" sz="2400" dirty="0"/>
              <a:t>Demonstrate how to use KPIs to prioritize coaching efforts</a:t>
            </a:r>
          </a:p>
          <a:p>
            <a:pPr marL="342900" indent="-342900">
              <a:buFont typeface="Arial" panose="020B0604020202020204" pitchFamily="34" charset="0"/>
              <a:buChar char="•"/>
            </a:pPr>
            <a:endParaRPr lang="en-US" sz="2400" dirty="0"/>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481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KPI Management Philosophy</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447367" y="1905506"/>
            <a:ext cx="1129726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What are KPIs?</a:t>
            </a:r>
          </a:p>
          <a:p>
            <a:pPr marL="742950" lvl="1" indent="-285750">
              <a:buFont typeface="Arial" panose="020B0604020202020204" pitchFamily="34" charset="0"/>
              <a:buChar char="•"/>
            </a:pPr>
            <a:r>
              <a:rPr lang="en-US" sz="2400" dirty="0"/>
              <a:t>Measurable values that demonstrate progress toward a business objective</a:t>
            </a:r>
          </a:p>
          <a:p>
            <a:pPr marL="1200150" lvl="2" indent="-285750">
              <a:buFont typeface="Arial" panose="020B0604020202020204" pitchFamily="34" charset="0"/>
              <a:buChar char="•"/>
            </a:pPr>
            <a:r>
              <a:rPr lang="en-US" sz="2400" dirty="0"/>
              <a:t>Finance = Expense ratio or Quick/Current ratio</a:t>
            </a:r>
          </a:p>
          <a:p>
            <a:pPr marL="1200150" lvl="2" indent="-285750">
              <a:buFont typeface="Arial" panose="020B0604020202020204" pitchFamily="34" charset="0"/>
              <a:buChar char="•"/>
            </a:pPr>
            <a:r>
              <a:rPr lang="en-US" sz="2400" dirty="0"/>
              <a:t>Shop – turnaround time, redo rate or breakage</a:t>
            </a:r>
          </a:p>
          <a:p>
            <a:pPr marL="285750" indent="-285750">
              <a:buFont typeface="Arial" panose="020B0604020202020204" pitchFamily="34" charset="0"/>
              <a:buChar char="•"/>
            </a:pPr>
            <a:r>
              <a:rPr lang="en-US" sz="2400" dirty="0"/>
              <a:t>For our purposes – managing salespeople</a:t>
            </a:r>
          </a:p>
          <a:p>
            <a:pPr marL="742950" lvl="1" indent="-285750">
              <a:buFont typeface="Arial" panose="020B0604020202020204" pitchFamily="34" charset="0"/>
              <a:buChar char="•"/>
            </a:pPr>
            <a:r>
              <a:rPr lang="en-US" sz="2400" dirty="0"/>
              <a:t>Numbers that indicate the behaviors that produce them</a:t>
            </a:r>
          </a:p>
          <a:p>
            <a:pPr marL="285750" indent="-285750">
              <a:buFont typeface="Arial" panose="020B0604020202020204" pitchFamily="34" charset="0"/>
              <a:buChar char="•"/>
            </a:pPr>
            <a:r>
              <a:rPr lang="en-US" sz="2400" dirty="0"/>
              <a:t>Manage evidence – process is directional not absolute</a:t>
            </a:r>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14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Where to Begin?</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447367" y="1736229"/>
            <a:ext cx="11297265" cy="4031873"/>
          </a:xfrm>
          <a:prstGeom prst="rect">
            <a:avLst/>
          </a:prstGeom>
          <a:noFill/>
        </p:spPr>
        <p:txBody>
          <a:bodyPr wrap="square" rtlCol="0">
            <a:spAutoFit/>
          </a:bodyPr>
          <a:lstStyle/>
          <a:p>
            <a:pPr lvl="1"/>
            <a:r>
              <a:rPr lang="en-US" sz="3200" dirty="0"/>
              <a:t>Clearly define performance first</a:t>
            </a:r>
          </a:p>
          <a:p>
            <a:pPr lvl="1"/>
            <a:endParaRPr lang="en-US" sz="3200" dirty="0"/>
          </a:p>
          <a:p>
            <a:pPr marL="800100" lvl="1" indent="-342900">
              <a:buFont typeface="Arial" panose="020B0604020202020204" pitchFamily="34" charset="0"/>
              <a:buChar char="•"/>
            </a:pPr>
            <a:r>
              <a:rPr lang="en-US" sz="2400" dirty="0"/>
              <a:t>Break down complex processes into bite-sized components </a:t>
            </a:r>
          </a:p>
          <a:p>
            <a:pPr marL="1257300" lvl="2" indent="-342900">
              <a:buFont typeface="Arial" panose="020B0604020202020204" pitchFamily="34" charset="0"/>
              <a:buChar char="•"/>
            </a:pPr>
            <a:r>
              <a:rPr lang="en-US" sz="2400" dirty="0"/>
              <a:t>Common language</a:t>
            </a:r>
          </a:p>
          <a:p>
            <a:pPr marL="800100" lvl="1" indent="-342900">
              <a:buFont typeface="Arial" panose="020B0604020202020204" pitchFamily="34" charset="0"/>
              <a:buChar char="•"/>
            </a:pPr>
            <a:r>
              <a:rPr lang="en-US" sz="2400" dirty="0"/>
              <a:t>Define best practices</a:t>
            </a:r>
          </a:p>
          <a:p>
            <a:pPr marL="1257300" lvl="2" indent="-342900">
              <a:buFont typeface="Arial" panose="020B0604020202020204" pitchFamily="34" charset="0"/>
              <a:buChar char="•"/>
            </a:pPr>
            <a:r>
              <a:rPr lang="en-US" sz="2400" dirty="0"/>
              <a:t>Common behavior</a:t>
            </a:r>
          </a:p>
          <a:p>
            <a:pPr marL="800100" lvl="1" indent="-342900">
              <a:buFont typeface="Arial" panose="020B0604020202020204" pitchFamily="34" charset="0"/>
              <a:buChar char="•"/>
            </a:pPr>
            <a:r>
              <a:rPr lang="en-US" sz="2400" dirty="0"/>
              <a:t>Tie data to actions</a:t>
            </a:r>
          </a:p>
          <a:p>
            <a:pPr marL="1257300" lvl="2" indent="-342900">
              <a:buFont typeface="Arial" panose="020B0604020202020204" pitchFamily="34" charset="0"/>
              <a:buChar char="•"/>
            </a:pPr>
            <a:r>
              <a:rPr lang="en-US" sz="2400" dirty="0"/>
              <a:t>Common outcomes</a:t>
            </a:r>
          </a:p>
          <a:p>
            <a:pPr marL="800100" lvl="1" indent="-342900">
              <a:buFont typeface="Arial" panose="020B0604020202020204" pitchFamily="34" charset="0"/>
              <a:buChar char="•"/>
            </a:pPr>
            <a:r>
              <a:rPr lang="en-US" sz="2400" dirty="0"/>
              <a:t>Establish completion date/time</a:t>
            </a:r>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33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59F86A49-0785-4F2F-A749-8A1492B89FCE}"/>
              </a:ext>
            </a:extLst>
          </p:cNvPr>
          <p:cNvSpPr>
            <a:spLocks noGrp="1"/>
          </p:cNvSpPr>
          <p:nvPr>
            <p:ph sz="half" idx="1"/>
          </p:nvPr>
        </p:nvSpPr>
        <p:spPr/>
        <p:txBody>
          <a:bodyPr/>
          <a:lstStyle/>
          <a:p>
            <a:pPr marL="0" indent="0">
              <a:buNone/>
            </a:pPr>
            <a:r>
              <a:rPr lang="en-US" b="1" dirty="0"/>
              <a:t>The Sales Process</a:t>
            </a:r>
          </a:p>
          <a:p>
            <a:r>
              <a:rPr lang="en-US" dirty="0"/>
              <a:t>Greeting/Connecting</a:t>
            </a:r>
          </a:p>
          <a:p>
            <a:r>
              <a:rPr lang="en-US" dirty="0"/>
              <a:t>Showing Merchandise</a:t>
            </a:r>
          </a:p>
          <a:p>
            <a:r>
              <a:rPr lang="en-US" dirty="0"/>
              <a:t>Building Value</a:t>
            </a:r>
          </a:p>
          <a:p>
            <a:r>
              <a:rPr lang="en-US" dirty="0"/>
              <a:t>Overcoming Objections</a:t>
            </a:r>
          </a:p>
          <a:p>
            <a:endParaRPr lang="en-US" dirty="0"/>
          </a:p>
        </p:txBody>
      </p:sp>
      <p:sp>
        <p:nvSpPr>
          <p:cNvPr id="12" name="Content Placeholder 11">
            <a:extLst>
              <a:ext uri="{FF2B5EF4-FFF2-40B4-BE49-F238E27FC236}">
                <a16:creationId xmlns:a16="http://schemas.microsoft.com/office/drawing/2014/main" id="{EDF2BD7D-287A-4E3D-95C8-52A819064009}"/>
              </a:ext>
            </a:extLst>
          </p:cNvPr>
          <p:cNvSpPr>
            <a:spLocks noGrp="1"/>
          </p:cNvSpPr>
          <p:nvPr>
            <p:ph sz="half" idx="2"/>
          </p:nvPr>
        </p:nvSpPr>
        <p:spPr/>
        <p:txBody>
          <a:bodyPr/>
          <a:lstStyle/>
          <a:p>
            <a:endParaRPr lang="en-US" dirty="0"/>
          </a:p>
          <a:p>
            <a:r>
              <a:rPr lang="en-US" dirty="0"/>
              <a:t>Closing</a:t>
            </a:r>
          </a:p>
          <a:p>
            <a:r>
              <a:rPr lang="en-US" dirty="0"/>
              <a:t>Turnover</a:t>
            </a:r>
          </a:p>
          <a:p>
            <a:r>
              <a:rPr lang="en-US" dirty="0"/>
              <a:t>Confirmation/Referrals</a:t>
            </a:r>
          </a:p>
          <a:p>
            <a:endParaRPr lang="en-US" dirty="0"/>
          </a:p>
        </p:txBody>
      </p:sp>
      <p:sp>
        <p:nvSpPr>
          <p:cNvPr id="14" name="Title 13">
            <a:extLst>
              <a:ext uri="{FF2B5EF4-FFF2-40B4-BE49-F238E27FC236}">
                <a16:creationId xmlns:a16="http://schemas.microsoft.com/office/drawing/2014/main" id="{8236CC26-58AA-4168-878E-016CAC6E8911}"/>
              </a:ext>
            </a:extLst>
          </p:cNvPr>
          <p:cNvSpPr>
            <a:spLocks noGrp="1"/>
          </p:cNvSpPr>
          <p:nvPr>
            <p:ph type="title"/>
          </p:nvPr>
        </p:nvSpPr>
        <p:spPr/>
        <p:txBody>
          <a:bodyPr/>
          <a:lstStyle/>
          <a:p>
            <a:r>
              <a:rPr lang="en-US" dirty="0"/>
              <a:t>Common Language</a:t>
            </a:r>
          </a:p>
        </p:txBody>
      </p:sp>
    </p:spTree>
    <p:extLst>
      <p:ext uri="{BB962C8B-B14F-4D97-AF65-F5344CB8AC3E}">
        <p14:creationId xmlns:p14="http://schemas.microsoft.com/office/powerpoint/2010/main" val="47638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143B77-4C9B-9B44-9317-A6686BD6A82E}"/>
              </a:ext>
            </a:extLst>
          </p:cNvPr>
          <p:cNvSpPr txBox="1"/>
          <p:nvPr/>
        </p:nvSpPr>
        <p:spPr>
          <a:xfrm>
            <a:off x="280219" y="235975"/>
            <a:ext cx="9239701" cy="923330"/>
          </a:xfrm>
          <a:prstGeom prst="rect">
            <a:avLst/>
          </a:prstGeom>
          <a:noFill/>
        </p:spPr>
        <p:txBody>
          <a:bodyPr wrap="square" rtlCol="0">
            <a:spAutoFit/>
          </a:bodyPr>
          <a:lstStyle/>
          <a:p>
            <a:r>
              <a:rPr lang="en-US" sz="5400" dirty="0"/>
              <a:t>Common Behaviors	</a:t>
            </a:r>
            <a:endParaRPr lang="en-US" sz="5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5F16CF-1EE2-2D42-99C9-BB68B637329B}"/>
              </a:ext>
            </a:extLst>
          </p:cNvPr>
          <p:cNvSpPr txBox="1"/>
          <p:nvPr/>
        </p:nvSpPr>
        <p:spPr>
          <a:xfrm>
            <a:off x="545690" y="1740421"/>
            <a:ext cx="11297265" cy="3046988"/>
          </a:xfrm>
          <a:prstGeom prst="rect">
            <a:avLst/>
          </a:prstGeom>
          <a:noFill/>
        </p:spPr>
        <p:txBody>
          <a:bodyPr wrap="square" rtlCol="0">
            <a:spAutoFit/>
          </a:bodyPr>
          <a:lstStyle/>
          <a:p>
            <a:r>
              <a:rPr lang="en-US" sz="2400" b="1" dirty="0"/>
              <a:t>Best Practices</a:t>
            </a:r>
          </a:p>
          <a:p>
            <a:pPr lvl="1"/>
            <a:r>
              <a:rPr lang="en-US" sz="2400" dirty="0"/>
              <a:t>Greeting</a:t>
            </a:r>
          </a:p>
          <a:p>
            <a:pPr lvl="2"/>
            <a:r>
              <a:rPr lang="en-US" sz="2400" dirty="0"/>
              <a:t>Properly positioned</a:t>
            </a:r>
          </a:p>
          <a:p>
            <a:pPr lvl="2"/>
            <a:r>
              <a:rPr lang="en-US" sz="2400" dirty="0"/>
              <a:t>Smile and use open body language</a:t>
            </a:r>
          </a:p>
          <a:p>
            <a:pPr lvl="2"/>
            <a:r>
              <a:rPr lang="en-US" sz="2400" dirty="0"/>
              <a:t>Exchange names</a:t>
            </a:r>
          </a:p>
          <a:p>
            <a:pPr lvl="2"/>
            <a:r>
              <a:rPr lang="en-US" sz="2400" dirty="0"/>
              <a:t>Learn recipient and occasion</a:t>
            </a:r>
          </a:p>
          <a:p>
            <a:pPr lvl="2"/>
            <a:r>
              <a:rPr lang="en-US" sz="2400" dirty="0"/>
              <a:t>Establish common ground</a:t>
            </a:r>
          </a:p>
          <a:p>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01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DF7DFE00-AF10-4D1A-B32C-3469A2BC02CB}"/>
              </a:ext>
            </a:extLst>
          </p:cNvPr>
          <p:cNvSpPr>
            <a:spLocks noGrp="1"/>
          </p:cNvSpPr>
          <p:nvPr>
            <p:ph type="title"/>
          </p:nvPr>
        </p:nvSpPr>
        <p:spPr/>
        <p:txBody>
          <a:bodyPr/>
          <a:lstStyle/>
          <a:p>
            <a:r>
              <a:rPr lang="en-US" dirty="0"/>
              <a:t>Common Outcomes</a:t>
            </a:r>
          </a:p>
        </p:txBody>
      </p:sp>
      <p:graphicFrame>
        <p:nvGraphicFramePr>
          <p:cNvPr id="12" name="Table 11">
            <a:extLst>
              <a:ext uri="{FF2B5EF4-FFF2-40B4-BE49-F238E27FC236}">
                <a16:creationId xmlns:a16="http://schemas.microsoft.com/office/drawing/2014/main" id="{E424A07D-4DAA-4632-820E-E61E0CEF4608}"/>
              </a:ext>
            </a:extLst>
          </p:cNvPr>
          <p:cNvGraphicFramePr>
            <a:graphicFrameLocks noGrp="1"/>
          </p:cNvGraphicFramePr>
          <p:nvPr>
            <p:extLst>
              <p:ext uri="{D42A27DB-BD31-4B8C-83A1-F6EECF244321}">
                <p14:modId xmlns:p14="http://schemas.microsoft.com/office/powerpoint/2010/main" val="931133763"/>
              </p:ext>
            </p:extLst>
          </p:nvPr>
        </p:nvGraphicFramePr>
        <p:xfrm>
          <a:off x="589280" y="1825625"/>
          <a:ext cx="8930640" cy="4300333"/>
        </p:xfrm>
        <a:graphic>
          <a:graphicData uri="http://schemas.openxmlformats.org/drawingml/2006/table">
            <a:tbl>
              <a:tblPr firstRow="1" bandRow="1">
                <a:tableStyleId>{5C22544A-7EE6-4342-B048-85BDC9FD1C3A}</a:tableStyleId>
              </a:tblPr>
              <a:tblGrid>
                <a:gridCol w="2232660">
                  <a:extLst>
                    <a:ext uri="{9D8B030D-6E8A-4147-A177-3AD203B41FA5}">
                      <a16:colId xmlns:a16="http://schemas.microsoft.com/office/drawing/2014/main" val="499818665"/>
                    </a:ext>
                  </a:extLst>
                </a:gridCol>
                <a:gridCol w="2232660">
                  <a:extLst>
                    <a:ext uri="{9D8B030D-6E8A-4147-A177-3AD203B41FA5}">
                      <a16:colId xmlns:a16="http://schemas.microsoft.com/office/drawing/2014/main" val="1234803302"/>
                    </a:ext>
                  </a:extLst>
                </a:gridCol>
                <a:gridCol w="2232660">
                  <a:extLst>
                    <a:ext uri="{9D8B030D-6E8A-4147-A177-3AD203B41FA5}">
                      <a16:colId xmlns:a16="http://schemas.microsoft.com/office/drawing/2014/main" val="330746301"/>
                    </a:ext>
                  </a:extLst>
                </a:gridCol>
                <a:gridCol w="2232660">
                  <a:extLst>
                    <a:ext uri="{9D8B030D-6E8A-4147-A177-3AD203B41FA5}">
                      <a16:colId xmlns:a16="http://schemas.microsoft.com/office/drawing/2014/main" val="1866252607"/>
                    </a:ext>
                  </a:extLst>
                </a:gridCol>
              </a:tblGrid>
              <a:tr h="857894">
                <a:tc>
                  <a:txBody>
                    <a:bodyPr/>
                    <a:lstStyle/>
                    <a:p>
                      <a:pPr algn="l"/>
                      <a:r>
                        <a:rPr lang="en-US" sz="3200" dirty="0"/>
                        <a:t>Behavior</a:t>
                      </a:r>
                    </a:p>
                  </a:txBody>
                  <a:tcPr anchor="ctr"/>
                </a:tc>
                <a:tc>
                  <a:txBody>
                    <a:bodyPr/>
                    <a:lstStyle/>
                    <a:p>
                      <a:r>
                        <a:rPr lang="en-US" sz="3200" dirty="0"/>
                        <a:t>KPI</a:t>
                      </a:r>
                    </a:p>
                  </a:txBody>
                  <a:tcPr anchor="ctr"/>
                </a:tc>
                <a:tc>
                  <a:txBody>
                    <a:bodyPr/>
                    <a:lstStyle/>
                    <a:p>
                      <a:r>
                        <a:rPr lang="en-US" sz="3200" dirty="0"/>
                        <a:t>Behavior</a:t>
                      </a:r>
                    </a:p>
                  </a:txBody>
                  <a:tcPr anchor="ctr"/>
                </a:tc>
                <a:tc>
                  <a:txBody>
                    <a:bodyPr/>
                    <a:lstStyle/>
                    <a:p>
                      <a:r>
                        <a:rPr lang="en-US" sz="3200" dirty="0"/>
                        <a:t>KPI</a:t>
                      </a:r>
                    </a:p>
                  </a:txBody>
                  <a:tcPr anchor="ctr"/>
                </a:tc>
                <a:extLst>
                  <a:ext uri="{0D108BD9-81ED-4DB2-BD59-A6C34878D82A}">
                    <a16:rowId xmlns:a16="http://schemas.microsoft.com/office/drawing/2014/main" val="943337696"/>
                  </a:ext>
                </a:extLst>
              </a:tr>
              <a:tr h="857894">
                <a:tc>
                  <a:txBody>
                    <a:bodyPr/>
                    <a:lstStyle/>
                    <a:p>
                      <a:r>
                        <a:rPr lang="en-US" sz="2400" dirty="0"/>
                        <a:t>Greeting</a:t>
                      </a:r>
                    </a:p>
                  </a:txBody>
                  <a:tcPr anchor="ctr"/>
                </a:tc>
                <a:tc>
                  <a:txBody>
                    <a:bodyPr/>
                    <a:lstStyle/>
                    <a:p>
                      <a:r>
                        <a:rPr lang="en-US" sz="2400" dirty="0"/>
                        <a:t>Transactions, units</a:t>
                      </a:r>
                    </a:p>
                  </a:txBody>
                  <a:tcPr anchor="ctr"/>
                </a:tc>
                <a:tc>
                  <a:txBody>
                    <a:bodyPr/>
                    <a:lstStyle/>
                    <a:p>
                      <a:r>
                        <a:rPr lang="en-US" sz="2400" dirty="0"/>
                        <a:t>Closing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Closing Ratio</a:t>
                      </a:r>
                    </a:p>
                  </a:txBody>
                  <a:tcPr anchor="ctr"/>
                </a:tc>
                <a:extLst>
                  <a:ext uri="{0D108BD9-81ED-4DB2-BD59-A6C34878D82A}">
                    <a16:rowId xmlns:a16="http://schemas.microsoft.com/office/drawing/2014/main" val="4126799265"/>
                  </a:ext>
                </a:extLst>
              </a:tr>
              <a:tr h="861515">
                <a:tc>
                  <a:txBody>
                    <a:bodyPr/>
                    <a:lstStyle/>
                    <a:p>
                      <a:r>
                        <a:rPr lang="en-US" sz="2400" dirty="0"/>
                        <a:t>Show Merchandise</a:t>
                      </a:r>
                    </a:p>
                  </a:txBody>
                  <a:tcPr anchor="ctr"/>
                </a:tc>
                <a:tc>
                  <a:txBody>
                    <a:bodyPr/>
                    <a:lstStyle/>
                    <a:p>
                      <a:r>
                        <a:rPr lang="en-US" sz="2400" dirty="0"/>
                        <a:t>Repair conversion, UPT</a:t>
                      </a:r>
                    </a:p>
                  </a:txBody>
                  <a:tcPr anchor="ctr"/>
                </a:tc>
                <a:tc>
                  <a:txBody>
                    <a:bodyPr/>
                    <a:lstStyle/>
                    <a:p>
                      <a:r>
                        <a:rPr lang="en-US" sz="2400" dirty="0"/>
                        <a:t>Turnover</a:t>
                      </a:r>
                    </a:p>
                  </a:txBody>
                  <a:tcPr anchor="ctr"/>
                </a:tc>
                <a:tc>
                  <a:txBody>
                    <a:bodyPr/>
                    <a:lstStyle/>
                    <a:p>
                      <a:r>
                        <a:rPr lang="en-US" sz="2400" dirty="0"/>
                        <a:t>Split sales</a:t>
                      </a:r>
                    </a:p>
                  </a:txBody>
                  <a:tcPr anchor="ctr"/>
                </a:tc>
                <a:extLst>
                  <a:ext uri="{0D108BD9-81ED-4DB2-BD59-A6C34878D82A}">
                    <a16:rowId xmlns:a16="http://schemas.microsoft.com/office/drawing/2014/main" val="690624037"/>
                  </a:ext>
                </a:extLst>
              </a:tr>
              <a:tr h="861515">
                <a:tc>
                  <a:txBody>
                    <a:bodyPr/>
                    <a:lstStyle/>
                    <a:p>
                      <a:r>
                        <a:rPr lang="en-US" sz="2400" dirty="0"/>
                        <a:t>Building Value</a:t>
                      </a:r>
                    </a:p>
                  </a:txBody>
                  <a:tcPr anchor="ctr"/>
                </a:tc>
                <a:tc>
                  <a:txBody>
                    <a:bodyPr/>
                    <a:lstStyle/>
                    <a:p>
                      <a:r>
                        <a:rPr lang="en-US" sz="2400" dirty="0"/>
                        <a:t>Average Sale</a:t>
                      </a:r>
                    </a:p>
                  </a:txBody>
                  <a:tcPr anchor="ctr"/>
                </a:tc>
                <a:tc>
                  <a:txBody>
                    <a:bodyPr/>
                    <a:lstStyle/>
                    <a:p>
                      <a:r>
                        <a:rPr lang="en-US" sz="2400" dirty="0"/>
                        <a:t>Confirmation and</a:t>
                      </a:r>
                      <a:r>
                        <a:rPr lang="en-US" sz="2400" baseline="0" dirty="0"/>
                        <a:t> </a:t>
                      </a:r>
                      <a:r>
                        <a:rPr lang="en-US" sz="2400" dirty="0"/>
                        <a:t>Referrals</a:t>
                      </a:r>
                    </a:p>
                  </a:txBody>
                  <a:tcPr anchor="ctr"/>
                </a:tc>
                <a:tc>
                  <a:txBody>
                    <a:bodyPr/>
                    <a:lstStyle/>
                    <a:p>
                      <a:r>
                        <a:rPr lang="en-US" sz="2400" dirty="0"/>
                        <a:t>Clientelling </a:t>
                      </a:r>
                    </a:p>
                  </a:txBody>
                  <a:tcPr anchor="ctr"/>
                </a:tc>
                <a:extLst>
                  <a:ext uri="{0D108BD9-81ED-4DB2-BD59-A6C34878D82A}">
                    <a16:rowId xmlns:a16="http://schemas.microsoft.com/office/drawing/2014/main" val="3036416154"/>
                  </a:ext>
                </a:extLst>
              </a:tr>
              <a:tr h="861515">
                <a:tc>
                  <a:txBody>
                    <a:bodyPr/>
                    <a:lstStyle/>
                    <a:p>
                      <a:r>
                        <a:rPr lang="en-US" sz="2400" dirty="0"/>
                        <a:t>Overcoming Objections</a:t>
                      </a:r>
                    </a:p>
                  </a:txBody>
                  <a:tcPr anchor="ctr"/>
                </a:tc>
                <a:tc>
                  <a:txBody>
                    <a:bodyPr/>
                    <a:lstStyle/>
                    <a:p>
                      <a:r>
                        <a:rPr lang="en-US" sz="2400" dirty="0"/>
                        <a:t>Closing Ratio, transactions</a:t>
                      </a:r>
                    </a:p>
                  </a:txBody>
                  <a:tcPr anchor="ctr"/>
                </a:tc>
                <a:tc>
                  <a:txBody>
                    <a:bodyPr/>
                    <a:lstStyle/>
                    <a:p>
                      <a:endParaRPr lang="en-US" sz="2400" dirty="0"/>
                    </a:p>
                  </a:txBody>
                  <a:tcPr anchor="ctr"/>
                </a:tc>
                <a:tc>
                  <a:txBody>
                    <a:bodyPr/>
                    <a:lstStyle/>
                    <a:p>
                      <a:endParaRPr lang="en-US" sz="2400" dirty="0"/>
                    </a:p>
                  </a:txBody>
                  <a:tcPr anchor="ctr"/>
                </a:tc>
                <a:extLst>
                  <a:ext uri="{0D108BD9-81ED-4DB2-BD59-A6C34878D82A}">
                    <a16:rowId xmlns:a16="http://schemas.microsoft.com/office/drawing/2014/main" val="3058384420"/>
                  </a:ext>
                </a:extLst>
              </a:tr>
            </a:tbl>
          </a:graphicData>
        </a:graphic>
      </p:graphicFrame>
    </p:spTree>
    <p:extLst>
      <p:ext uri="{BB962C8B-B14F-4D97-AF65-F5344CB8AC3E}">
        <p14:creationId xmlns:p14="http://schemas.microsoft.com/office/powerpoint/2010/main" val="729936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EC850-59B2-0D4B-A7F1-AF17FBDBB8EE}"/>
              </a:ext>
            </a:extLst>
          </p:cNvPr>
          <p:cNvPicPr>
            <a:picLocks noChangeAspect="1"/>
          </p:cNvPicPr>
          <p:nvPr/>
        </p:nvPicPr>
        <p:blipFill>
          <a:blip r:embed="rId3"/>
          <a:stretch>
            <a:fillRect/>
          </a:stretch>
        </p:blipFill>
        <p:spPr>
          <a:xfrm>
            <a:off x="9178413" y="-221226"/>
            <a:ext cx="2979174" cy="2979174"/>
          </a:xfrm>
          <a:prstGeom prst="rect">
            <a:avLst/>
          </a:prstGeom>
        </p:spPr>
      </p:pic>
      <p:cxnSp>
        <p:nvCxnSpPr>
          <p:cNvPr id="7" name="Straight Connector 6">
            <a:extLst>
              <a:ext uri="{FF2B5EF4-FFF2-40B4-BE49-F238E27FC236}">
                <a16:creationId xmlns:a16="http://schemas.microsoft.com/office/drawing/2014/main" id="{417607DE-22C9-DA4C-9E21-D1DB6F25D9BC}"/>
              </a:ext>
            </a:extLst>
          </p:cNvPr>
          <p:cNvCxnSpPr/>
          <p:nvPr/>
        </p:nvCxnSpPr>
        <p:spPr>
          <a:xfrm>
            <a:off x="0" y="1430594"/>
            <a:ext cx="8981768" cy="0"/>
          </a:xfrm>
          <a:prstGeom prst="line">
            <a:avLst/>
          </a:prstGeom>
          <a:ln w="76200">
            <a:solidFill>
              <a:srgbClr val="9CB2B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A80A63A-1B8D-C24D-9367-1ECF199E9C49}"/>
              </a:ext>
            </a:extLst>
          </p:cNvPr>
          <p:cNvSpPr/>
          <p:nvPr/>
        </p:nvSpPr>
        <p:spPr>
          <a:xfrm>
            <a:off x="0" y="6386052"/>
            <a:ext cx="12192001" cy="471948"/>
          </a:xfrm>
          <a:prstGeom prst="rect">
            <a:avLst/>
          </a:prstGeom>
          <a:solidFill>
            <a:srgbClr val="2342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creenshot of a video game&#10;&#10;Description automatically generated">
            <a:extLst>
              <a:ext uri="{FF2B5EF4-FFF2-40B4-BE49-F238E27FC236}">
                <a16:creationId xmlns:a16="http://schemas.microsoft.com/office/drawing/2014/main" id="{EBE717AE-22CA-4444-B664-93DB240E007B}"/>
              </a:ext>
            </a:extLst>
          </p:cNvPr>
          <p:cNvPicPr>
            <a:picLocks noChangeAspect="1"/>
          </p:cNvPicPr>
          <p:nvPr/>
        </p:nvPicPr>
        <p:blipFill>
          <a:blip r:embed="rId4"/>
          <a:stretch>
            <a:fillRect/>
          </a:stretch>
        </p:blipFill>
        <p:spPr>
          <a:xfrm>
            <a:off x="193439" y="106021"/>
            <a:ext cx="9440891" cy="6280031"/>
          </a:xfrm>
          <a:prstGeom prst="rect">
            <a:avLst/>
          </a:prstGeom>
        </p:spPr>
      </p:pic>
    </p:spTree>
    <p:extLst>
      <p:ext uri="{BB962C8B-B14F-4D97-AF65-F5344CB8AC3E}">
        <p14:creationId xmlns:p14="http://schemas.microsoft.com/office/powerpoint/2010/main" val="52155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4753</TotalTime>
  <Words>941</Words>
  <Application>Microsoft Office PowerPoint</Application>
  <PresentationFormat>Widescreen</PresentationFormat>
  <Paragraphs>147</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Managing People by the Numbers</vt:lpstr>
      <vt:lpstr>PowerPoint Presentation</vt:lpstr>
      <vt:lpstr>PowerPoint Presentation</vt:lpstr>
      <vt:lpstr>PowerPoint Presentation</vt:lpstr>
      <vt:lpstr>PowerPoint Presentation</vt:lpstr>
      <vt:lpstr>Common Language</vt:lpstr>
      <vt:lpstr>PowerPoint Presentation</vt:lpstr>
      <vt:lpstr>Common Outcomes</vt:lpstr>
      <vt:lpstr>PowerPoint Presentation</vt:lpstr>
      <vt:lpstr>PowerPoint Presentation</vt:lpstr>
      <vt:lpstr>PowerPoint Presentation</vt:lpstr>
      <vt:lpstr>PowerPoint Presentation</vt:lpstr>
      <vt:lpstr>PowerPoint Presentation</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Vince Rath</cp:lastModifiedBy>
  <cp:revision>12</cp:revision>
  <dcterms:created xsi:type="dcterms:W3CDTF">2019-01-29T23:41:34Z</dcterms:created>
  <dcterms:modified xsi:type="dcterms:W3CDTF">2019-04-07T22:05:50Z</dcterms:modified>
</cp:coreProperties>
</file>