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6"/>
  </p:notesMasterIdLst>
  <p:sldIdLst>
    <p:sldId id="258" r:id="rId2"/>
    <p:sldId id="280" r:id="rId3"/>
    <p:sldId id="281" r:id="rId4"/>
    <p:sldId id="278" r:id="rId5"/>
    <p:sldId id="297" r:id="rId6"/>
    <p:sldId id="284" r:id="rId7"/>
    <p:sldId id="302" r:id="rId8"/>
    <p:sldId id="303" r:id="rId9"/>
    <p:sldId id="304" r:id="rId10"/>
    <p:sldId id="305" r:id="rId11"/>
    <p:sldId id="306" r:id="rId12"/>
    <p:sldId id="292" r:id="rId13"/>
    <p:sldId id="309" r:id="rId14"/>
    <p:sldId id="295" r:id="rId1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B2B0"/>
    <a:srgbClr val="234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0" autoAdjust="0"/>
    <p:restoredTop sz="40549" autoAdjust="0"/>
  </p:normalViewPr>
  <p:slideViewPr>
    <p:cSldViewPr snapToGrid="0" snapToObjects="1">
      <p:cViewPr varScale="1">
        <p:scale>
          <a:sx n="51" d="100"/>
          <a:sy n="51" d="100"/>
        </p:scale>
        <p:origin x="125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EF7F59D-9D7F-4ECA-BF3F-B1E90AA30B84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C542996-158A-4984-A500-A594F62EC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the assumption that we are talking about a Sales Manager or someone acting in that capacity.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2996-158A-4984-A500-A594F62ECE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62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C9C6-4724-4E90-B35B-ED65077E372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8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C9C6-4724-4E90-B35B-ED65077E372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2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list above.</a:t>
            </a:r>
          </a:p>
          <a:p>
            <a:endParaRPr lang="en-US" dirty="0"/>
          </a:p>
          <a:p>
            <a:r>
              <a:rPr lang="en-US" dirty="0"/>
              <a:t>Comment:  The sales manager or store manager is the position with the largest target on their back.  It’s the easiest position to criticize – yet the hardest to teach.</a:t>
            </a:r>
          </a:p>
          <a:p>
            <a:r>
              <a:rPr lang="en-US" dirty="0"/>
              <a:t>     &gt; Often times get a lot of blame – and little recognition</a:t>
            </a:r>
          </a:p>
          <a:p>
            <a:endParaRPr lang="en-US" dirty="0"/>
          </a:p>
          <a:p>
            <a:r>
              <a:rPr lang="en-US" dirty="0"/>
              <a:t>So what are your priorities?  </a:t>
            </a:r>
            <a:r>
              <a:rPr lang="en-US" b="1" dirty="0"/>
              <a:t>(Open discussion) – After discussion – move to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C9C6-4724-4E90-B35B-ED65077E372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Profit:  In order to maximize profit and sales performance.</a:t>
            </a:r>
          </a:p>
          <a:p>
            <a:r>
              <a:rPr lang="en-US" dirty="0"/>
              <a:t>Your main goal is to keep the store / team on purpose!  - Keeping the cash register ringing every minute the store is open.</a:t>
            </a:r>
          </a:p>
          <a:p>
            <a:r>
              <a:rPr lang="en-US" dirty="0"/>
              <a:t>Mindset:</a:t>
            </a:r>
          </a:p>
          <a:p>
            <a:r>
              <a:rPr lang="en-US" dirty="0"/>
              <a:t>     &gt; What are you doing “Right Now” to drive traffic or make a sale?</a:t>
            </a:r>
          </a:p>
          <a:p>
            <a:r>
              <a:rPr lang="en-US" dirty="0"/>
              <a:t>     &gt; What are you doing “Right Now” to get a piece of merchandise into the customers hands? – Every customer!</a:t>
            </a:r>
          </a:p>
          <a:p>
            <a:r>
              <a:rPr lang="en-US" dirty="0"/>
              <a:t>     &gt; What are you doing “Right Now” to improve your skill or knowledge?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C9C6-4724-4E90-B35B-ED65077E372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0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#1 – you missed goal – I know – you have to make</a:t>
            </a:r>
            <a:r>
              <a:rPr lang="en-US" baseline="0" dirty="0"/>
              <a:t> goal – I know, ill try harder</a:t>
            </a:r>
            <a:endParaRPr lang="en-US" dirty="0"/>
          </a:p>
          <a:p>
            <a:r>
              <a:rPr lang="en-US" dirty="0"/>
              <a:t>#2 –This is the behavioral element of the equation</a:t>
            </a:r>
          </a:p>
          <a:p>
            <a:r>
              <a:rPr lang="en-US" dirty="0"/>
              <a:t>#3 - </a:t>
            </a:r>
          </a:p>
          <a:p>
            <a:r>
              <a:rPr lang="en-US" dirty="0"/>
              <a:t>#4 Manage evidence – combination of data and observation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C9C6-4724-4E90-B35B-ED65077E372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4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observable elements – positioning, smile/body language, exchange</a:t>
            </a:r>
            <a:r>
              <a:rPr lang="en-US" baseline="0" dirty="0"/>
              <a:t> names, recipient/occasion, establish common </a:t>
            </a:r>
            <a:r>
              <a:rPr lang="en-US" baseline="0" dirty="0" err="1"/>
              <a:t>groung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2996-158A-4984-A500-A594F62ECE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08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2996-158A-4984-A500-A594F62ECE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50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day – before the store opens</a:t>
            </a:r>
            <a:r>
              <a:rPr lang="en-US" baseline="0" dirty="0"/>
              <a:t> – review the numbers</a:t>
            </a:r>
          </a:p>
          <a:p>
            <a:r>
              <a:rPr lang="en-US" baseline="0" dirty="0"/>
              <a:t>	Daily goal – everyone’s individual contribution – establish sales or sales driving behaviors (phone calls, building </a:t>
            </a:r>
            <a:r>
              <a:rPr lang="en-US" baseline="0" dirty="0" err="1"/>
              <a:t>value,e</a:t>
            </a:r>
            <a:r>
              <a:rPr lang="en-US" baseline="0" dirty="0"/>
              <a:t> </a:t>
            </a:r>
            <a:r>
              <a:rPr lang="en-US" baseline="0" dirty="0" err="1"/>
              <a:t>tc</a:t>
            </a:r>
            <a:r>
              <a:rPr lang="en-US" baseline="0" dirty="0"/>
              <a:t>)</a:t>
            </a:r>
          </a:p>
          <a:p>
            <a:endParaRPr lang="en-US" baseline="0" dirty="0"/>
          </a:p>
          <a:p>
            <a:r>
              <a:rPr lang="en-US" baseline="0" dirty="0"/>
              <a:t>Communicate the plan – every morning – prepare the team for battle – SMEAC</a:t>
            </a:r>
          </a:p>
          <a:p>
            <a:r>
              <a:rPr lang="en-US" baseline="0" dirty="0"/>
              <a:t>	Huddle – midday check ins – the day’s plan is always in your mind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2996-158A-4984-A500-A594F62ECE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09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baseline="0" dirty="0"/>
              <a:t>Sales manager must be present on the floor to see what happens to immediately reinforce or redirect.  Can’t do the job from an office.  About 75% of time on the floor.  This assumes store is engaged in on-purpose activity</a:t>
            </a:r>
          </a:p>
          <a:p>
            <a:endParaRPr lang="en-US" dirty="0"/>
          </a:p>
          <a:p>
            <a:r>
              <a:rPr lang="en-US" dirty="0"/>
              <a:t>Consequences are neither good nor bad.  Logical outcome of activity</a:t>
            </a:r>
          </a:p>
          <a:p>
            <a:r>
              <a:rPr lang="en-US" dirty="0"/>
              <a:t>	Only consequences change</a:t>
            </a:r>
            <a:r>
              <a:rPr lang="en-US" baseline="0" dirty="0"/>
              <a:t> behavior – Praise, intervention and punishment are types of consequences</a:t>
            </a:r>
          </a:p>
          <a:p>
            <a:r>
              <a:rPr lang="en-US" baseline="0" dirty="0"/>
              <a:t>	Reinforce the good with praise/recognition – redirect the bad with coaching or punishment</a:t>
            </a:r>
          </a:p>
          <a:p>
            <a:r>
              <a:rPr lang="en-US" baseline="0" dirty="0"/>
              <a:t>Examples of escalating consequences without corrective action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the end, you want convicted behavior.  Conviction makes change long-lasting which requires less intervention.  The</a:t>
            </a:r>
            <a:r>
              <a:rPr lang="en-US" baseline="0" dirty="0"/>
              <a:t> goal is to achieve conviction around your initiatives, not compliance.  We need compliance first though because conviction only appears when there is experience to support the decision.</a:t>
            </a:r>
            <a:endParaRPr lang="en-US" dirty="0"/>
          </a:p>
          <a:p>
            <a:pPr defTabSz="942289"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C9C6-4724-4E90-B35B-ED65077E372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7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1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2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4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2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1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3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4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0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2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BF653-923C-1C47-9BF5-678C08EEC65B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7B4A4-27AE-894A-8994-4DB1AE94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56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0DF8-76C2-0E4E-B8AD-8024469D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94" y="19004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CB2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Effectively Manage </a:t>
            </a:r>
            <a:br>
              <a:rPr lang="en-US" b="1" dirty="0">
                <a:solidFill>
                  <a:srgbClr val="9CB2B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9CB2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Salesfloor</a:t>
            </a:r>
          </a:p>
        </p:txBody>
      </p:sp>
    </p:spTree>
    <p:extLst>
      <p:ext uri="{BB962C8B-B14F-4D97-AF65-F5344CB8AC3E}">
        <p14:creationId xmlns:p14="http://schemas.microsoft.com/office/powerpoint/2010/main" val="557589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18F7-90D7-42E5-B7AF-0D2063527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13F2E19-87E8-4F2F-97D1-D748575FB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927" y="246063"/>
            <a:ext cx="11118145" cy="625395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9CD691-A75E-435C-8911-F0BBDCFE456D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1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EFDA8-A31F-469D-9958-EB70C780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</a:t>
            </a:r>
            <a:r>
              <a:rPr lang="en-US" baseline="0" dirty="0"/>
              <a:t> it in Action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0406-AB9B-4C2C-A3E3-3B9A6CB3E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 every</a:t>
            </a:r>
            <a:r>
              <a:rPr lang="en-US" baseline="0" dirty="0"/>
              <a:t> day with a plan</a:t>
            </a:r>
          </a:p>
          <a:p>
            <a:pPr lvl="1"/>
            <a:r>
              <a:rPr lang="en-US" dirty="0"/>
              <a:t>Review MTD/YTD sales and KPI</a:t>
            </a:r>
            <a:r>
              <a:rPr lang="en-US" baseline="0" dirty="0"/>
              <a:t> information</a:t>
            </a:r>
          </a:p>
          <a:p>
            <a:pPr lvl="1"/>
            <a:r>
              <a:rPr lang="en-US" baseline="0" dirty="0"/>
              <a:t>Determine daily targets, contributions and behaviors</a:t>
            </a:r>
          </a:p>
          <a:p>
            <a:pPr lvl="1"/>
            <a:r>
              <a:rPr lang="en-US" baseline="0" dirty="0"/>
              <a:t>Who needs help?</a:t>
            </a:r>
          </a:p>
          <a:p>
            <a:pPr lvl="0"/>
            <a:r>
              <a:rPr lang="en-US" dirty="0"/>
              <a:t>Communicate the plan</a:t>
            </a:r>
          </a:p>
          <a:p>
            <a:pPr lvl="1"/>
            <a:r>
              <a:rPr lang="en-US" dirty="0"/>
              <a:t>Morning huddle</a:t>
            </a:r>
          </a:p>
          <a:p>
            <a:pPr lvl="1"/>
            <a:r>
              <a:rPr lang="en-US" dirty="0"/>
              <a:t>Observations and midday </a:t>
            </a:r>
            <a:r>
              <a:rPr lang="en-US" dirty="0" err="1"/>
              <a:t>checkins</a:t>
            </a:r>
            <a:endParaRPr lang="en-US" dirty="0"/>
          </a:p>
          <a:p>
            <a:pPr lvl="0"/>
            <a:r>
              <a:rPr lang="en-US" dirty="0"/>
              <a:t>Master</a:t>
            </a:r>
            <a:r>
              <a:rPr lang="en-US" baseline="0" dirty="0"/>
              <a:t> the </a:t>
            </a:r>
            <a:r>
              <a:rPr lang="en-US" dirty="0"/>
              <a:t>OTT</a:t>
            </a:r>
          </a:p>
        </p:txBody>
      </p:sp>
    </p:spTree>
    <p:extLst>
      <p:ext uri="{BB962C8B-B14F-4D97-AF65-F5344CB8AC3E}">
        <p14:creationId xmlns:p14="http://schemas.microsoft.com/office/powerpoint/2010/main" val="20318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5A9F-643B-44EE-AE66-B957CABD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Master the OTT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EC8C-07B9-45B7-A89B-BB7F7D494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/>
          </a:bodyPr>
          <a:lstStyle/>
          <a:p>
            <a:r>
              <a:rPr lang="en-US" sz="2400" dirty="0"/>
              <a:t>Observe</a:t>
            </a:r>
            <a:r>
              <a:rPr lang="en-US" sz="2400" baseline="0" dirty="0"/>
              <a:t> – Target – Take Action</a:t>
            </a:r>
          </a:p>
          <a:p>
            <a:pPr lvl="1"/>
            <a:r>
              <a:rPr lang="en-US" sz="2000" dirty="0"/>
              <a:t>The actual process of sales floor management</a:t>
            </a:r>
          </a:p>
          <a:p>
            <a:r>
              <a:rPr lang="en-US" sz="2400" dirty="0"/>
              <a:t>Observe</a:t>
            </a:r>
            <a:r>
              <a:rPr lang="en-US" sz="2400" baseline="0" dirty="0"/>
              <a:t> </a:t>
            </a:r>
          </a:p>
          <a:p>
            <a:pPr lvl="1"/>
            <a:r>
              <a:rPr lang="en-US" sz="2000" dirty="0"/>
              <a:t>What happens vs What’s expected – common</a:t>
            </a:r>
            <a:r>
              <a:rPr lang="en-US" sz="2000" baseline="0" dirty="0"/>
              <a:t> language/behavior</a:t>
            </a:r>
          </a:p>
          <a:p>
            <a:pPr lvl="1"/>
            <a:r>
              <a:rPr lang="en-US" sz="2000" baseline="0" dirty="0"/>
              <a:t>Are we on purpose? Compliant? Proficient?</a:t>
            </a:r>
            <a:endParaRPr lang="en-US" sz="2000" dirty="0"/>
          </a:p>
          <a:p>
            <a:r>
              <a:rPr lang="en-US" sz="2400" dirty="0"/>
              <a:t>Target</a:t>
            </a:r>
          </a:p>
          <a:p>
            <a:pPr lvl="1"/>
            <a:r>
              <a:rPr lang="en-US" sz="2000" dirty="0"/>
              <a:t>The Gap – there is always a gap</a:t>
            </a:r>
          </a:p>
          <a:p>
            <a:pPr lvl="0"/>
            <a:r>
              <a:rPr lang="en-US" sz="2400" dirty="0"/>
              <a:t>Take Action</a:t>
            </a:r>
          </a:p>
          <a:p>
            <a:pPr lvl="1"/>
            <a:r>
              <a:rPr lang="en-US" sz="2000" dirty="0"/>
              <a:t>Apply Consequences</a:t>
            </a:r>
            <a:r>
              <a:rPr lang="en-US" sz="2000" baseline="0" dirty="0"/>
              <a:t> </a:t>
            </a:r>
          </a:p>
          <a:p>
            <a:pPr lvl="2"/>
            <a:r>
              <a:rPr lang="en-US" sz="1600" baseline="0" dirty="0"/>
              <a:t>Reinforce or redirect</a:t>
            </a:r>
          </a:p>
        </p:txBody>
      </p:sp>
    </p:spTree>
    <p:extLst>
      <p:ext uri="{BB962C8B-B14F-4D97-AF65-F5344CB8AC3E}">
        <p14:creationId xmlns:p14="http://schemas.microsoft.com/office/powerpoint/2010/main" val="129987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D3DE-659B-4F49-B91B-2D91F938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4298E-11E7-463B-9183-C689489BC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Out-process</a:t>
            </a:r>
          </a:p>
          <a:p>
            <a:pPr lvl="1"/>
            <a:r>
              <a:rPr lang="en-US" dirty="0"/>
              <a:t>Praise – celebrate and reinforce best practices</a:t>
            </a:r>
          </a:p>
          <a:p>
            <a:pPr lvl="1"/>
            <a:r>
              <a:rPr lang="en-US" dirty="0"/>
              <a:t>Coach – teach and reinforce best practices – 3 questions</a:t>
            </a:r>
          </a:p>
          <a:p>
            <a:pPr lvl="1"/>
            <a:r>
              <a:rPr lang="en-US" dirty="0"/>
              <a:t>Correct – redirect activity – reinforce best practices </a:t>
            </a:r>
          </a:p>
          <a:p>
            <a:pPr lvl="2"/>
            <a:r>
              <a:rPr lang="en-US" dirty="0"/>
              <a:t>Consider degree and duration</a:t>
            </a:r>
          </a:p>
          <a:p>
            <a:pPr lvl="2"/>
            <a:r>
              <a:rPr lang="en-US" dirty="0"/>
              <a:t>Adopt appropriate style</a:t>
            </a:r>
          </a:p>
          <a:p>
            <a:pPr lvl="0"/>
            <a:r>
              <a:rPr lang="en-US" dirty="0"/>
              <a:t>Influence outcome</a:t>
            </a:r>
          </a:p>
          <a:p>
            <a:pPr lvl="1"/>
            <a:r>
              <a:rPr lang="en-US" dirty="0"/>
              <a:t>Prompt change </a:t>
            </a:r>
          </a:p>
          <a:p>
            <a:pPr lvl="1"/>
            <a:r>
              <a:rPr lang="en-US" dirty="0"/>
              <a:t>Step in – take over</a:t>
            </a:r>
          </a:p>
          <a:p>
            <a:pPr lvl="1"/>
            <a:r>
              <a:rPr lang="en-US" dirty="0"/>
              <a:t>Send in - turnover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099778-106B-4B77-83D6-F1F53887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Information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6CAADC6-554B-4DC1-BF13-08228F9CB2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274" y="3429000"/>
            <a:ext cx="4656013" cy="13207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79C5D3-EDD6-4123-9CE7-08B4AB655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5480" y="2737245"/>
            <a:ext cx="5609908" cy="33041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Vince Rath</a:t>
            </a:r>
          </a:p>
          <a:p>
            <a:pPr marL="0" indent="0">
              <a:buNone/>
            </a:pPr>
            <a:r>
              <a:rPr lang="en-US" dirty="0"/>
              <a:t>Owner </a:t>
            </a:r>
          </a:p>
          <a:p>
            <a:pPr marL="0" indent="0">
              <a:buNone/>
            </a:pPr>
            <a:r>
              <a:rPr lang="en-US" dirty="0"/>
              <a:t>Optimum Retail Solutions, LLC</a:t>
            </a:r>
          </a:p>
          <a:p>
            <a:pPr marL="0" indent="0">
              <a:buNone/>
            </a:pPr>
            <a:r>
              <a:rPr lang="en-US" dirty="0"/>
              <a:t>vince@optimumretailsolutions.com</a:t>
            </a:r>
          </a:p>
          <a:p>
            <a:pPr marL="0" indent="0">
              <a:buNone/>
            </a:pPr>
            <a:r>
              <a:rPr lang="en-US" dirty="0"/>
              <a:t>801-907-1650</a:t>
            </a:r>
          </a:p>
        </p:txBody>
      </p:sp>
    </p:spTree>
    <p:extLst>
      <p:ext uri="{BB962C8B-B14F-4D97-AF65-F5344CB8AC3E}">
        <p14:creationId xmlns:p14="http://schemas.microsoft.com/office/powerpoint/2010/main" val="131479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C3E1-3EAA-4E77-9D42-C1657797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Today’s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4B9AA-F4FA-4376-8FED-3AFF5C201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Establish store and manager’s purpose</a:t>
            </a:r>
          </a:p>
          <a:p>
            <a:r>
              <a:rPr lang="en-US" sz="2400" dirty="0"/>
              <a:t>Review principles for managing a sales floor</a:t>
            </a:r>
          </a:p>
          <a:p>
            <a:r>
              <a:rPr lang="en-US" sz="2400" dirty="0"/>
              <a:t>Define elements of a clear expectation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67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A5EF-E833-4A37-A662-88A2487A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Most Important Job in the 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7E4F-7B50-4346-9618-A38D44D5C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bridge between strategy and execution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Provide vision, hope and direction to the sales team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focal point for morale, training and communication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embodiment of the company’s culture and values; a good example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face of management – for employees and customers. </a:t>
            </a:r>
          </a:p>
        </p:txBody>
      </p:sp>
    </p:spTree>
    <p:extLst>
      <p:ext uri="{BB962C8B-B14F-4D97-AF65-F5344CB8AC3E}">
        <p14:creationId xmlns:p14="http://schemas.microsoft.com/office/powerpoint/2010/main" val="79105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218B7-3014-4F7B-8899-0DFF2900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</a:t>
            </a:r>
            <a:r>
              <a:rPr lang="en-US" baseline="0" dirty="0"/>
              <a:t> store’s purpose?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2B312-661E-480C-9243-DD782AD88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How</a:t>
            </a:r>
            <a:r>
              <a:rPr lang="en-US" baseline="0" dirty="0"/>
              <a:t> do you know when the store is on purpose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What is the Sales Manager’s role in this?</a:t>
            </a:r>
          </a:p>
          <a:p>
            <a:pPr lvl="1"/>
            <a:r>
              <a:rPr lang="en-US" dirty="0"/>
              <a:t>Move the store closer to its purpose</a:t>
            </a:r>
            <a:endParaRPr lang="en-US" baseline="0" dirty="0"/>
          </a:p>
          <a:p>
            <a:pPr lvl="1"/>
            <a:r>
              <a:rPr lang="en-US" baseline="0" dirty="0"/>
              <a:t>Initiate the proper activity</a:t>
            </a:r>
          </a:p>
          <a:p>
            <a:pPr lvl="1"/>
            <a:r>
              <a:rPr lang="en-US" baseline="0" dirty="0"/>
              <a:t>Evaluate performance</a:t>
            </a:r>
          </a:p>
          <a:p>
            <a:pPr lvl="1"/>
            <a:r>
              <a:rPr lang="en-US" baseline="0" dirty="0"/>
              <a:t>Reinforce or redirect</a:t>
            </a:r>
          </a:p>
          <a:p>
            <a:pPr lvl="0"/>
            <a:r>
              <a:rPr lang="en-US" dirty="0"/>
              <a:t>But how is it done?</a:t>
            </a:r>
          </a:p>
        </p:txBody>
      </p:sp>
    </p:spTree>
    <p:extLst>
      <p:ext uri="{BB962C8B-B14F-4D97-AF65-F5344CB8AC3E}">
        <p14:creationId xmlns:p14="http://schemas.microsoft.com/office/powerpoint/2010/main" val="39972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B974A-90AE-4109-AF1F-9E336013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things 1</a:t>
            </a:r>
            <a:r>
              <a:rPr lang="en-US" baseline="30000" dirty="0"/>
              <a:t>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9D1DF-1ECB-41E3-9A91-97C97A7F6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Clearly Define Performance </a:t>
            </a:r>
          </a:p>
          <a:p>
            <a:r>
              <a:rPr lang="en-US" dirty="0"/>
              <a:t>Connect data and behavior</a:t>
            </a:r>
          </a:p>
          <a:p>
            <a:r>
              <a:rPr lang="en-US" dirty="0"/>
              <a:t>Communicate, communicate, communicate</a:t>
            </a:r>
          </a:p>
          <a:p>
            <a:r>
              <a:rPr lang="en-US" dirty="0"/>
              <a:t>Adopt purpose driven mindset-</a:t>
            </a:r>
            <a:r>
              <a:rPr lang="en-US" baseline="0" dirty="0"/>
              <a:t> Right 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5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968AD-FD8F-4942-8B02-3C8DF46C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Clearly Define Performance</a:t>
            </a:r>
            <a:endParaRPr lang="en-US" sz="24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5D1062-53BA-44E4-A4B4-D8B6C8DEC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Behavior</a:t>
            </a:r>
          </a:p>
          <a:p>
            <a:r>
              <a:rPr lang="en-US" sz="2400" dirty="0"/>
              <a:t>Outcome</a:t>
            </a:r>
          </a:p>
          <a:p>
            <a:r>
              <a:rPr lang="en-US" sz="2400" dirty="0"/>
              <a:t>Timeframe</a:t>
            </a:r>
          </a:p>
        </p:txBody>
      </p:sp>
    </p:spTree>
    <p:extLst>
      <p:ext uri="{BB962C8B-B14F-4D97-AF65-F5344CB8AC3E}">
        <p14:creationId xmlns:p14="http://schemas.microsoft.com/office/powerpoint/2010/main" val="36635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9EC6E-3F96-4146-9FC4-5A343EFFF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7B4CD-64E6-47A8-8341-48FD1D5DC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common</a:t>
            </a:r>
            <a:r>
              <a:rPr lang="en-US" baseline="0" dirty="0"/>
              <a:t> language within the team</a:t>
            </a:r>
            <a:endParaRPr lang="en-US" dirty="0"/>
          </a:p>
          <a:p>
            <a:r>
              <a:rPr lang="en-US" dirty="0"/>
              <a:t>Breakdown complex processes – i.e. sales process</a:t>
            </a:r>
          </a:p>
          <a:p>
            <a:r>
              <a:rPr lang="en-US" dirty="0"/>
              <a:t>Establish</a:t>
            </a:r>
            <a:r>
              <a:rPr lang="en-US" baseline="0" dirty="0"/>
              <a:t> minimum standards within each step</a:t>
            </a:r>
          </a:p>
          <a:p>
            <a:pPr lvl="1"/>
            <a:r>
              <a:rPr lang="en-US" baseline="0" dirty="0"/>
              <a:t>Example – Greeting - </a:t>
            </a:r>
          </a:p>
          <a:p>
            <a:pPr lvl="2"/>
            <a:r>
              <a:rPr lang="en-US" sz="2400" dirty="0"/>
              <a:t>5 observable elements</a:t>
            </a:r>
          </a:p>
          <a:p>
            <a:pPr lvl="2"/>
            <a:r>
              <a:rPr lang="en-US" sz="2400" dirty="0"/>
              <a:t>Achieve</a:t>
            </a:r>
            <a:r>
              <a:rPr lang="en-US" sz="2400" baseline="0" dirty="0"/>
              <a:t> compliance to these standards</a:t>
            </a:r>
          </a:p>
          <a:p>
            <a:pPr lvl="2"/>
            <a:r>
              <a:rPr lang="en-US" sz="2400" baseline="0" dirty="0"/>
              <a:t>Allow for individual interpretation</a:t>
            </a:r>
          </a:p>
          <a:p>
            <a:pPr lvl="0"/>
            <a:r>
              <a:rPr lang="en-US" dirty="0"/>
              <a:t>Why is this methodology important</a:t>
            </a:r>
          </a:p>
        </p:txBody>
      </p:sp>
    </p:spTree>
    <p:extLst>
      <p:ext uri="{BB962C8B-B14F-4D97-AF65-F5344CB8AC3E}">
        <p14:creationId xmlns:p14="http://schemas.microsoft.com/office/powerpoint/2010/main" val="179904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73AC-98A4-4644-8672-90A931753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3845-F6DD-4A1C-8011-8E6250A61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Sales goal</a:t>
            </a:r>
            <a:r>
              <a:rPr lang="en-US" baseline="0" dirty="0"/>
              <a:t> – primary outcome</a:t>
            </a:r>
          </a:p>
          <a:p>
            <a:pPr lvl="1"/>
            <a:r>
              <a:rPr lang="en-US" dirty="0"/>
              <a:t>Can’t manage sales </a:t>
            </a:r>
          </a:p>
          <a:p>
            <a:pPr lvl="1"/>
            <a:r>
              <a:rPr lang="en-US" dirty="0"/>
              <a:t>Have</a:t>
            </a:r>
            <a:r>
              <a:rPr lang="en-US" baseline="0" dirty="0"/>
              <a:t> to manage activity</a:t>
            </a:r>
            <a:endParaRPr lang="en-US" dirty="0"/>
          </a:p>
          <a:p>
            <a:r>
              <a:rPr lang="en-US" dirty="0"/>
              <a:t>Key Performance Indicators</a:t>
            </a:r>
          </a:p>
          <a:p>
            <a:pPr lvl="1"/>
            <a:r>
              <a:rPr lang="en-US" dirty="0"/>
              <a:t>Numbers that indicate the behaviors that produce them</a:t>
            </a:r>
          </a:p>
          <a:p>
            <a:pPr lvl="1"/>
            <a:r>
              <a:rPr lang="en-US" dirty="0"/>
              <a:t>Helps prioritize Sales Manager’s efforts</a:t>
            </a:r>
          </a:p>
          <a:p>
            <a:pPr lvl="2"/>
            <a:r>
              <a:rPr lang="en-US" dirty="0"/>
              <a:t>Manage Evidence</a:t>
            </a:r>
          </a:p>
          <a:p>
            <a:pPr lvl="2"/>
            <a:r>
              <a:rPr lang="en-US" dirty="0"/>
              <a:t>Combination of data and observation</a:t>
            </a:r>
          </a:p>
        </p:txBody>
      </p:sp>
    </p:spTree>
    <p:extLst>
      <p:ext uri="{BB962C8B-B14F-4D97-AF65-F5344CB8AC3E}">
        <p14:creationId xmlns:p14="http://schemas.microsoft.com/office/powerpoint/2010/main" val="210068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71DB-E71A-4DAF-9C0A-9A62DCDC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F36FA024-5EE8-4693-BC23-4FBA1CE6E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5586" y="216892"/>
            <a:ext cx="11420828" cy="6424216"/>
          </a:xfrm>
        </p:spPr>
      </p:pic>
    </p:spTree>
    <p:extLst>
      <p:ext uri="{BB962C8B-B14F-4D97-AF65-F5344CB8AC3E}">
        <p14:creationId xmlns:p14="http://schemas.microsoft.com/office/powerpoint/2010/main" val="588871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4583</TotalTime>
  <Words>716</Words>
  <Application>Microsoft Office PowerPoint</Application>
  <PresentationFormat>Widescreen</PresentationFormat>
  <Paragraphs>125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How to Effectively Manage  the Salesfloor</vt:lpstr>
      <vt:lpstr>Today’s Objectives</vt:lpstr>
      <vt:lpstr>The Most Important Job in the Store</vt:lpstr>
      <vt:lpstr>What is your store’s purpose?</vt:lpstr>
      <vt:lpstr>1st things 1st</vt:lpstr>
      <vt:lpstr>Clearly Define Performance</vt:lpstr>
      <vt:lpstr>Behavior</vt:lpstr>
      <vt:lpstr>Outcome</vt:lpstr>
      <vt:lpstr>PowerPoint Presentation</vt:lpstr>
      <vt:lpstr>PowerPoint Presentation</vt:lpstr>
      <vt:lpstr>Putting it in Action</vt:lpstr>
      <vt:lpstr>Master the OTT</vt:lpstr>
      <vt:lpstr>Consequences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Vince Rath</cp:lastModifiedBy>
  <cp:revision>21</cp:revision>
  <cp:lastPrinted>2019-04-07T14:12:12Z</cp:lastPrinted>
  <dcterms:created xsi:type="dcterms:W3CDTF">2019-01-29T23:41:34Z</dcterms:created>
  <dcterms:modified xsi:type="dcterms:W3CDTF">2019-04-07T15:47:14Z</dcterms:modified>
</cp:coreProperties>
</file>